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7" r:id="rId6"/>
    <p:sldId id="266" r:id="rId7"/>
    <p:sldId id="261" r:id="rId8"/>
    <p:sldId id="262" r:id="rId9"/>
    <p:sldId id="260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D8EB-D536-2200-4E59-465A694EF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FF2794-D6BC-614E-479B-81D99A831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90AF1-E06E-5341-9A2E-67943A84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1009C-F154-DA1D-4D09-FED83B0E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63471-35C2-2F16-B409-0A187C8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6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5037D-EC6C-9427-B2A8-CB70F682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CDD95-7078-B569-CC8A-D1FB86F51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039C5-AE39-F451-54D6-0D49E45B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80AAA-E00B-BA49-A0BC-4BD3B614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3D5E5C-D19E-1EF4-AA8A-3262714D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6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4B98BF-1B31-C5C3-AA54-7922D6EF7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C9C712-A542-BEF4-8BE7-38FF09E63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E0668-70CE-65BA-8169-EA92F50B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4A550-ED6A-99E0-C4C6-7B8A1F1F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F0687-D537-36BC-BB6D-8514FA6D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7C996-4528-F762-F55C-3DB96AA4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39ABF-141F-EC7E-9D0F-A2157139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D40FE-E6A7-3A43-E5E8-4EE8038B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AF1B4-B8F7-D90D-9EBD-E016415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43F21-1528-508A-8F20-F462E150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4A51D-CE73-C61E-5918-72CDF16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8B1421-13CB-F05A-1C01-7E4F63689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51049-D14E-F9F3-A2C1-FE97EC1B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683EF-C499-701F-7557-1CF2F772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6C96D-41C8-48CF-2C2B-F8E5DC88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2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D45C1-A0D0-2F77-ABF6-0D2AA658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72126-5110-45E2-B83C-48C5D646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941736-38FB-CD56-A3FE-179D8E6E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73A960-99F2-2F19-FC2A-A5B62F2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312237-BB1C-4530-F064-767F9674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FE7A9-8EDF-F3EE-503A-62C57AE1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0A5ED-D128-D384-F1DF-B3618D36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5DFF8-98F8-B9BB-5192-AE894ED1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7FCD7-5E1C-31C2-5A10-EAB9E9C84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819FF5-3CE8-7275-433D-53572437F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AD3223-4EE7-4B4A-2B57-CF58619CA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6A9FC5-9C7D-B23F-DD3D-E7B2F71F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913126-F839-3EC6-0801-12D6F561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FFE7B4-8F65-5396-6B44-CF7AE955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6BAB7-827F-4E62-1DE0-95FE2FE7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2C92C7-2BC2-163D-1342-B20D0C7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02DBAB-61EE-4C78-C889-403D3D33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9C3A0D-4875-EE4E-6855-308542F5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5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BCE071-C05F-07B7-CAF2-E44FF3D0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F2BA22-4041-07A2-4493-E8BA5095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EB4C9-3CCF-3B5F-9490-E36DE3BA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7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6531C-FF08-D196-EE8C-B78B15C9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AF0FA-E060-7B4E-9444-3636765B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BC8BB-B334-6487-364E-40B89134F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6D3098-6E2A-C861-A66D-29EEFC77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44D006-9BA8-6827-A632-253D535B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BE2CC5-85AC-CD0E-EBCC-B97C83DE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3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92C6A-4028-AFEB-1BED-EBD3495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A32059-700D-1BE9-FFDD-6774EC54E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02589-7C66-F192-FA62-953FD3F83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8AECD4-CB9C-0A4A-E4A9-083999CD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5184D-F2D4-E3F3-3243-0BBB07BF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B11EA5-FB8B-57D0-96B1-BB903F3E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8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9E844-4D9E-337B-1439-983593D6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DA9F7-891D-A181-A50F-DCE60A8F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6C419-C0C7-3909-B6C8-3062C4B5B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C8A4A-C040-40EA-830A-0FDB1DE1AEC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5EBB7-E043-75FA-8270-9AB599143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2A3EC-C9D1-A787-5C36-17E12535B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7F559-76AB-4312-81D9-1FA03F951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9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8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679A3-BEDF-CFAF-7CA5-8039A38AC2D9}"/>
              </a:ext>
            </a:extLst>
          </p:cNvPr>
          <p:cNvSpPr txBox="1"/>
          <p:nvPr/>
        </p:nvSpPr>
        <p:spPr>
          <a:xfrm>
            <a:off x="0" y="100839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noProof="0" dirty="0"/>
              <a:t>Розщеплення рентгенівських ліній в зв’язаній електронній конверсії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ECA66-9925-9C7A-7443-5FEDBEB92326}"/>
              </a:ext>
            </a:extLst>
          </p:cNvPr>
          <p:cNvSpPr txBox="1"/>
          <p:nvPr/>
        </p:nvSpPr>
        <p:spPr>
          <a:xfrm>
            <a:off x="-91440" y="342900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О. Я. </a:t>
            </a:r>
            <a:r>
              <a:rPr lang="ru-RU" sz="2400" i="1" dirty="0" err="1"/>
              <a:t>Дзюблик</a:t>
            </a:r>
            <a:r>
              <a:rPr lang="ru-RU" sz="2400" i="1" dirty="0"/>
              <a:t>, </a:t>
            </a:r>
            <a:r>
              <a:rPr lang="ru-RU" sz="2400" i="1" dirty="0" err="1"/>
              <a:t>В.В.Михайловський</a:t>
            </a:r>
            <a:endParaRPr lang="ru-RU" sz="24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6A2ADD-E094-3499-4264-E40AB0A4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0C7FC6D-34A2-F2D8-D6FF-E3D41ECB197F}"/>
              </a:ext>
            </a:extLst>
          </p:cNvPr>
          <p:cNvGrpSpPr/>
          <p:nvPr/>
        </p:nvGrpSpPr>
        <p:grpSpPr>
          <a:xfrm>
            <a:off x="6566707" y="1479328"/>
            <a:ext cx="5437670" cy="2670682"/>
            <a:chOff x="6566707" y="1479328"/>
            <a:chExt cx="5437670" cy="2670682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406A605C-1BF0-E10E-440B-6942085C68C5}"/>
                </a:ext>
              </a:extLst>
            </p:cNvPr>
            <p:cNvCxnSpPr>
              <a:cxnSpLocks/>
            </p:cNvCxnSpPr>
            <p:nvPr/>
          </p:nvCxnSpPr>
          <p:spPr>
            <a:xfrm>
              <a:off x="7114058" y="1592574"/>
              <a:ext cx="1548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66571CF1-50E9-33DC-C43F-552681B386E8}"/>
                </a:ext>
              </a:extLst>
            </p:cNvPr>
            <p:cNvCxnSpPr>
              <a:cxnSpLocks/>
            </p:cNvCxnSpPr>
            <p:nvPr/>
          </p:nvCxnSpPr>
          <p:spPr>
            <a:xfrm>
              <a:off x="7114058" y="3838870"/>
              <a:ext cx="14770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8506D08-0BBB-E25F-176B-4150F3057BBC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383258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8FEDFC4-4F20-6E44-9207-1833CC2BEC60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2692673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BAA5AE9-6E15-8AD9-D8FA-E02BFB5C951D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225682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BFDA196-7A62-2C43-E4EF-92DB2D8C3E57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2022136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C5A19B1-D212-EF37-7477-17452833D9A2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87685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DAAFC1F-9367-491A-EA13-E551D3B8B403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671269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41B7D980-A1FD-07C0-6450-7CB0AF85DCDF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753922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C460108-0EE7-43AC-50EA-E47F0B6E217D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59257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57A7731B-64A1-4924-612A-C3975ED052DD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479328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DB6D116-E580-5ADA-C017-F2DF590614DD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526942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FBECD817-CAD9-8907-3448-61FA9069AA48}"/>
                </a:ext>
              </a:extLst>
            </p:cNvPr>
            <p:cNvCxnSpPr>
              <a:cxnSpLocks/>
            </p:cNvCxnSpPr>
            <p:nvPr/>
          </p:nvCxnSpPr>
          <p:spPr>
            <a:xfrm>
              <a:off x="8010169" y="1592574"/>
              <a:ext cx="0" cy="224629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77FD27CD-8239-260A-8E93-64DA4D59F243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10096088" y="1692457"/>
              <a:ext cx="0" cy="204839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A48073A-D066-8DAF-CDC9-48EE3AE9BD60}"/>
                </a:ext>
              </a:extLst>
            </p:cNvPr>
            <p:cNvSpPr/>
            <p:nvPr/>
          </p:nvSpPr>
          <p:spPr>
            <a:xfrm>
              <a:off x="10896262" y="2603531"/>
              <a:ext cx="185553" cy="1834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F6A86F23-E88D-D134-7660-8D58BB893BDE}"/>
                </a:ext>
              </a:extLst>
            </p:cNvPr>
            <p:cNvSpPr/>
            <p:nvPr/>
          </p:nvSpPr>
          <p:spPr>
            <a:xfrm>
              <a:off x="10003311" y="1508993"/>
              <a:ext cx="185553" cy="183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02B1EB-7043-640D-6C49-F97F09F9B335}"/>
                </a:ext>
              </a:extLst>
            </p:cNvPr>
            <p:cNvSpPr txBox="1"/>
            <p:nvPr/>
          </p:nvSpPr>
          <p:spPr>
            <a:xfrm>
              <a:off x="9064796" y="3698621"/>
              <a:ext cx="410540" cy="451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F65D83-B958-A4D9-7BBD-AC0057A1299B}"/>
                </a:ext>
              </a:extLst>
            </p:cNvPr>
            <p:cNvSpPr txBox="1"/>
            <p:nvPr/>
          </p:nvSpPr>
          <p:spPr>
            <a:xfrm>
              <a:off x="9015255" y="2569723"/>
              <a:ext cx="217996" cy="245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endParaRPr lang="ru-RU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97D1240-11F9-5189-9F67-98A29DD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7897" y="3740852"/>
              <a:ext cx="534371" cy="293886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0FCD472-FD01-441A-5E20-DDA1A47C3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6707" y="1493036"/>
              <a:ext cx="500963" cy="24258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EEF7F18-FE25-0E3B-3E09-32F500D6D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1726" y="3197689"/>
              <a:ext cx="1472651" cy="244660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4E78047-6624-1FB1-8412-DE181816620E}"/>
                </a:ext>
              </a:extLst>
            </p:cNvPr>
            <p:cNvSpPr/>
            <p:nvPr/>
          </p:nvSpPr>
          <p:spPr>
            <a:xfrm>
              <a:off x="9994318" y="3740852"/>
              <a:ext cx="185553" cy="183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67F3EF09-33D4-5E3E-548E-053F09D777DA}"/>
                </a:ext>
              </a:extLst>
            </p:cNvPr>
            <p:cNvCxnSpPr>
              <a:cxnSpLocks/>
              <a:endCxn id="24" idx="7"/>
            </p:cNvCxnSpPr>
            <p:nvPr/>
          </p:nvCxnSpPr>
          <p:spPr>
            <a:xfrm flipH="1">
              <a:off x="10152697" y="2782298"/>
              <a:ext cx="758058" cy="98542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8CCCD3-6ED2-66CC-35A7-9416811FAB11}"/>
              </a:ext>
            </a:extLst>
          </p:cNvPr>
          <p:cNvSpPr txBox="1"/>
          <p:nvPr/>
        </p:nvSpPr>
        <p:spPr>
          <a:xfrm>
            <a:off x="1234440" y="0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Висновки</a:t>
            </a:r>
            <a:endParaRPr lang="ru-RU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7F5F0A-E44A-1B2B-EFB6-C2C403C4F7E8}"/>
              </a:ext>
            </a:extLst>
          </p:cNvPr>
          <p:cNvSpPr txBox="1"/>
          <p:nvPr/>
        </p:nvSpPr>
        <p:spPr>
          <a:xfrm>
            <a:off x="0" y="1028343"/>
            <a:ext cx="6059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1. Розрахована часова залежність ймовірності розпаду ядерного збудження шляхом зв’язаної електронної конверсії.</a:t>
            </a:r>
            <a:br>
              <a:rPr lang="uk-UA" dirty="0"/>
            </a:br>
            <a:endParaRPr lang="uk-UA" dirty="0"/>
          </a:p>
          <a:p>
            <a:r>
              <a:rPr lang="uk-UA" noProof="0" dirty="0"/>
              <a:t>2. Розрахований спектр гамма випромінення, що служить індикатором процесу </a:t>
            </a:r>
            <a:r>
              <a:rPr lang="uk-UA" dirty="0"/>
              <a:t>зв’язаної електронної конверсії: вузька лінія, зсунута від основної частоти переходу </a:t>
            </a:r>
            <a:r>
              <a:rPr lang="en-US" dirty="0"/>
              <a:t>E</a:t>
            </a:r>
            <a:r>
              <a:rPr lang="ru-RU" dirty="0"/>
              <a:t>1.</a:t>
            </a:r>
          </a:p>
          <a:p>
            <a:endParaRPr lang="en-US" noProof="0" dirty="0"/>
          </a:p>
          <a:p>
            <a:r>
              <a:rPr lang="en-US" dirty="0"/>
              <a:t>3. </a:t>
            </a:r>
            <a:r>
              <a:rPr lang="uk-UA" dirty="0"/>
              <a:t>Можна регулювати швидкість ядерного розпаду, зсуваючи положення верхніх електронних рівнів.</a:t>
            </a:r>
            <a:endParaRPr lang="en-US" noProof="0" dirty="0"/>
          </a:p>
          <a:p>
            <a:endParaRPr lang="ru-RU" noProof="0" dirty="0"/>
          </a:p>
          <a:p>
            <a:r>
              <a:rPr lang="en-US" dirty="0"/>
              <a:t>4</a:t>
            </a:r>
            <a:r>
              <a:rPr lang="ru-RU" dirty="0"/>
              <a:t>. </a:t>
            </a:r>
            <a:r>
              <a:rPr lang="uk-UA" dirty="0"/>
              <a:t>Завдяки процесу електронної конверсії електронну оболонку атому можна використовувати для фокусування більш довгохвильового збудження на ядрі </a:t>
            </a:r>
            <a:r>
              <a:rPr lang="uk-UA"/>
              <a:t>та навпаки, </a:t>
            </a:r>
            <a:r>
              <a:rPr lang="uk-UA" dirty="0"/>
              <a:t>для перенесення енергії ядерного переходу у більш довгохвильовий діапазон.</a:t>
            </a:r>
            <a:endParaRPr lang="uk-UA" noProof="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BF1FDC4-FB22-ADBB-5B74-C56077671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99" y="136758"/>
            <a:ext cx="4100273" cy="7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0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0EDB7-B53D-AA7D-15DC-39E16CB6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30" y="120100"/>
            <a:ext cx="3294528" cy="3136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392ADB-7953-7AD6-2C1A-19F66D1B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0" y="5163792"/>
            <a:ext cx="1035926" cy="1172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B2EA8-C834-88D4-4358-23AC3CEE8EC4}"/>
              </a:ext>
            </a:extLst>
          </p:cNvPr>
          <p:cNvSpPr txBox="1"/>
          <p:nvPr/>
        </p:nvSpPr>
        <p:spPr>
          <a:xfrm>
            <a:off x="4281677" y="282606"/>
            <a:ext cx="74359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Bound Internal Conversion (BIC) is a nuclear decay process where an excited nucleus transfers its excess energy directly to an orbital electron, promoting it to a higher, unoccupied bound state within the atom, rather than ejecting it into the continuum.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6C82CA-AC40-D1C5-74C6-5385E7618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370" y="2384593"/>
            <a:ext cx="2996947" cy="32098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C5281-D93E-C7BF-FAA0-B967B75EA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535" y="5069294"/>
            <a:ext cx="2226222" cy="13612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03AB57-38A2-0D41-FD7F-F3ECBA4E9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55" y="4068782"/>
            <a:ext cx="3546323" cy="612945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58CA26FE-A219-4F61-90B6-78024671C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33487"/>
              </p:ext>
            </p:extLst>
          </p:nvPr>
        </p:nvGraphicFramePr>
        <p:xfrm>
          <a:off x="7807631" y="3620298"/>
          <a:ext cx="3910024" cy="3053764"/>
        </p:xfrm>
        <a:graphic>
          <a:graphicData uri="http://schemas.openxmlformats.org/drawingml/2006/table">
            <a:tbl>
              <a:tblPr firstRow="1" firstCol="1" bandRow="1"/>
              <a:tblGrid>
                <a:gridCol w="852185">
                  <a:extLst>
                    <a:ext uri="{9D8B030D-6E8A-4147-A177-3AD203B41FA5}">
                      <a16:colId xmlns:a16="http://schemas.microsoft.com/office/drawing/2014/main" val="3862917905"/>
                    </a:ext>
                  </a:extLst>
                </a:gridCol>
                <a:gridCol w="296915">
                  <a:extLst>
                    <a:ext uri="{9D8B030D-6E8A-4147-A177-3AD203B41FA5}">
                      <a16:colId xmlns:a16="http://schemas.microsoft.com/office/drawing/2014/main" val="4120123214"/>
                    </a:ext>
                  </a:extLst>
                </a:gridCol>
                <a:gridCol w="714910">
                  <a:extLst>
                    <a:ext uri="{9D8B030D-6E8A-4147-A177-3AD203B41FA5}">
                      <a16:colId xmlns:a16="http://schemas.microsoft.com/office/drawing/2014/main" val="1149063519"/>
                    </a:ext>
                  </a:extLst>
                </a:gridCol>
                <a:gridCol w="987917">
                  <a:extLst>
                    <a:ext uri="{9D8B030D-6E8A-4147-A177-3AD203B41FA5}">
                      <a16:colId xmlns:a16="http://schemas.microsoft.com/office/drawing/2014/main" val="1931951011"/>
                    </a:ext>
                  </a:extLst>
                </a:gridCol>
                <a:gridCol w="1058097">
                  <a:extLst>
                    <a:ext uri="{9D8B030D-6E8A-4147-A177-3AD203B41FA5}">
                      <a16:colId xmlns:a16="http://schemas.microsoft.com/office/drawing/2014/main" val="3499745823"/>
                    </a:ext>
                  </a:extLst>
                </a:gridCol>
              </a:tblGrid>
              <a:tr h="69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Радіус ядра (фм)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Радіус 1s-оболонки (фм)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Співвідно­шення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042174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52900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≈63000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686657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≈3300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80667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≈2200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750969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≈920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230259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≈440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91159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1820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≈380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342047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≈170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070207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≈96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308588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≈78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98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61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93C5194-8291-D79E-BCA1-7CA363B57FE7}"/>
              </a:ext>
            </a:extLst>
          </p:cNvPr>
          <p:cNvCxnSpPr>
            <a:cxnSpLocks/>
          </p:cNvCxnSpPr>
          <p:nvPr/>
        </p:nvCxnSpPr>
        <p:spPr>
          <a:xfrm>
            <a:off x="1115568" y="477003"/>
            <a:ext cx="22366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745473-0A2A-44D6-9EEB-E31A004D29FC}"/>
              </a:ext>
            </a:extLst>
          </p:cNvPr>
          <p:cNvCxnSpPr>
            <a:cxnSpLocks/>
          </p:cNvCxnSpPr>
          <p:nvPr/>
        </p:nvCxnSpPr>
        <p:spPr>
          <a:xfrm>
            <a:off x="1115568" y="3867939"/>
            <a:ext cx="2133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77601BB-DCD4-D8CF-7DB5-F983E64DD61D}"/>
              </a:ext>
            </a:extLst>
          </p:cNvPr>
          <p:cNvGrpSpPr/>
          <p:nvPr/>
        </p:nvGrpSpPr>
        <p:grpSpPr>
          <a:xfrm>
            <a:off x="3547920" y="2231480"/>
            <a:ext cx="2548079" cy="1636459"/>
            <a:chOff x="4301099" y="306051"/>
            <a:chExt cx="3782197" cy="355240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1D3485BC-C73E-5FBC-B06E-033D3C4D3DD1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3858451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92B5DE7-7C62-85DB-870B-60968718D6DA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2137677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A1ADFD4-5F28-61A8-07FF-C5AB418C1189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1479734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5E06BBC-C0E3-605E-459E-3DB3D6CD4072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1125457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02F0F5C-6FEF-A822-3156-D5E2FAF71490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906143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CB970D2-C753-1095-8EF1-94133D4A29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595799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25A27B3-70B0-3CF8-55FB-E94009094756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720570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B841F74-E250-1912-068A-F93DC64EE820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477003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97E4A36-CBE4-CAB8-C032-FA500033673C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306051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451E2D2-6333-4ED7-1CE2-064B7E77FC8D}"/>
                </a:ext>
              </a:extLst>
            </p:cNvPr>
            <p:cNvCxnSpPr>
              <a:cxnSpLocks/>
            </p:cNvCxnSpPr>
            <p:nvPr/>
          </p:nvCxnSpPr>
          <p:spPr>
            <a:xfrm>
              <a:off x="4301099" y="377927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79EB1E1-9E54-5DC0-7298-83E4ECBFDEBE}"/>
              </a:ext>
            </a:extLst>
          </p:cNvPr>
          <p:cNvCxnSpPr>
            <a:cxnSpLocks/>
          </p:cNvCxnSpPr>
          <p:nvPr/>
        </p:nvCxnSpPr>
        <p:spPr>
          <a:xfrm>
            <a:off x="2410063" y="477003"/>
            <a:ext cx="0" cy="339093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34CAF01-3CD2-60EF-ED41-5E450CF5D81E}"/>
              </a:ext>
            </a:extLst>
          </p:cNvPr>
          <p:cNvCxnSpPr>
            <a:cxnSpLocks/>
            <a:endCxn id="18" idx="4"/>
          </p:cNvCxnSpPr>
          <p:nvPr/>
        </p:nvCxnSpPr>
        <p:spPr>
          <a:xfrm flipV="1">
            <a:off x="4143419" y="627783"/>
            <a:ext cx="0" cy="309219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A8FD340A-D17D-AABB-4B79-F5E87B7DFF3B}"/>
              </a:ext>
            </a:extLst>
          </p:cNvPr>
          <p:cNvSpPr/>
          <p:nvPr/>
        </p:nvSpPr>
        <p:spPr>
          <a:xfrm>
            <a:off x="4025096" y="3719974"/>
            <a:ext cx="268044" cy="2769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D2D1D8E-83CF-356D-D210-99C34FFF9547}"/>
              </a:ext>
            </a:extLst>
          </p:cNvPr>
          <p:cNvSpPr/>
          <p:nvPr/>
        </p:nvSpPr>
        <p:spPr>
          <a:xfrm>
            <a:off x="4009396" y="350832"/>
            <a:ext cx="268044" cy="276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E9B5595-404F-7862-D571-5313A991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2" y="3719975"/>
            <a:ext cx="771936" cy="4436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B288F78-9190-D326-6236-67EF2A24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1" y="326744"/>
            <a:ext cx="723676" cy="3661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47DDC2D-B2B0-CAEA-94A4-7AE84CDD7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562" y="509843"/>
            <a:ext cx="2186983" cy="437397"/>
          </a:xfrm>
          <a:prstGeom prst="rect">
            <a:avLst/>
          </a:prstGeom>
        </p:spPr>
      </p:pic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8810072A-ACEA-78CD-1474-4870C48E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16273"/>
              </p:ext>
            </p:extLst>
          </p:nvPr>
        </p:nvGraphicFramePr>
        <p:xfrm>
          <a:off x="7006546" y="1201028"/>
          <a:ext cx="3774228" cy="3673015"/>
        </p:xfrm>
        <a:graphic>
          <a:graphicData uri="http://schemas.openxmlformats.org/drawingml/2006/table">
            <a:tbl>
              <a:tblPr firstRow="1" firstCol="1" bandRow="1"/>
              <a:tblGrid>
                <a:gridCol w="1252326">
                  <a:extLst>
                    <a:ext uri="{9D8B030D-6E8A-4147-A177-3AD203B41FA5}">
                      <a16:colId xmlns:a16="http://schemas.microsoft.com/office/drawing/2014/main" val="2948245871"/>
                    </a:ext>
                  </a:extLst>
                </a:gridCol>
                <a:gridCol w="780835">
                  <a:extLst>
                    <a:ext uri="{9D8B030D-6E8A-4147-A177-3AD203B41FA5}">
                      <a16:colId xmlns:a16="http://schemas.microsoft.com/office/drawing/2014/main" val="1914149540"/>
                    </a:ext>
                  </a:extLst>
                </a:gridCol>
                <a:gridCol w="1741067">
                  <a:extLst>
                    <a:ext uri="{9D8B030D-6E8A-4147-A177-3AD203B41FA5}">
                      <a16:colId xmlns:a16="http://schemas.microsoft.com/office/drawing/2014/main" val="23955080"/>
                    </a:ext>
                  </a:extLst>
                </a:gridCol>
              </a:tblGrid>
              <a:tr h="558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Енергія 1s (кеВ)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776360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0.0136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162815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77044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94857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963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7.11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543416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8.98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784575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32436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18675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69.5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00426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80.7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991729"/>
                  </a:ext>
                </a:extLst>
              </a:tr>
              <a:tr h="28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115.6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8530"/>
                  </a:ext>
                </a:extLst>
              </a:tr>
            </a:tbl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A41515-33AE-F897-53FE-C21C12FD5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76" y="4435566"/>
            <a:ext cx="2184720" cy="23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DB495FA-C4F5-BA8E-CB20-D8DC3769A2DB}"/>
              </a:ext>
            </a:extLst>
          </p:cNvPr>
          <p:cNvSpPr txBox="1"/>
          <p:nvPr/>
        </p:nvSpPr>
        <p:spPr>
          <a:xfrm>
            <a:off x="3945715" y="4304950"/>
            <a:ext cx="193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Рівні електрона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EE85E95-FE9E-AA38-01D8-251DBDD05FA5}"/>
              </a:ext>
            </a:extLst>
          </p:cNvPr>
          <p:cNvCxnSpPr>
            <a:cxnSpLocks/>
          </p:cNvCxnSpPr>
          <p:nvPr/>
        </p:nvCxnSpPr>
        <p:spPr>
          <a:xfrm>
            <a:off x="1014984" y="687315"/>
            <a:ext cx="22366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B194D5-8DCF-DE41-AC2D-256D6DEBA81D}"/>
              </a:ext>
            </a:extLst>
          </p:cNvPr>
          <p:cNvCxnSpPr>
            <a:cxnSpLocks/>
          </p:cNvCxnSpPr>
          <p:nvPr/>
        </p:nvCxnSpPr>
        <p:spPr>
          <a:xfrm>
            <a:off x="1014984" y="4078251"/>
            <a:ext cx="2133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4020A29-EA1C-9801-DEF9-FB73747C2EF5}"/>
              </a:ext>
            </a:extLst>
          </p:cNvPr>
          <p:cNvGrpSpPr/>
          <p:nvPr/>
        </p:nvGrpSpPr>
        <p:grpSpPr>
          <a:xfrm>
            <a:off x="4200516" y="516363"/>
            <a:ext cx="2747718" cy="3552400"/>
            <a:chOff x="4200515" y="516363"/>
            <a:chExt cx="3782197" cy="355240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32C47FB-D93D-3672-8DC5-10553887935B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4068763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59C60BF-C1DA-FB59-DE44-16A0D5C94BF8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2347989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3D11F5A-9A89-256B-D5D2-905530CDCF2C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1690046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6577C11-9D25-83D4-6396-28F1A4D7E9CB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1335769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26AB156-536C-2748-2107-2E4E0299FBDE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1116455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F163B94-8F88-7D70-A09D-B3454DF51468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806111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C01EECA-7977-BABD-AF42-3AA5DF38DC36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930882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258EE05-C1CC-AB2E-1BB1-FE9FA7B34D47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687315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75D7F61-549E-4BB3-CB4A-403FE5680DA0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516363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6B7FA73-5D69-39AA-7C65-B5D1D74CBFA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15" y="588239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4E8AE98-ACB1-496E-304C-47E2E385A1A9}"/>
              </a:ext>
            </a:extLst>
          </p:cNvPr>
          <p:cNvCxnSpPr>
            <a:cxnSpLocks/>
          </p:cNvCxnSpPr>
          <p:nvPr/>
        </p:nvCxnSpPr>
        <p:spPr>
          <a:xfrm>
            <a:off x="2309479" y="687315"/>
            <a:ext cx="0" cy="339093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4B6D66-3A62-5B7C-1B68-A1B72E88BE42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5322736" y="838096"/>
            <a:ext cx="0" cy="309219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269ECE75-9EFD-4CA1-F83B-75E888D5AFAD}"/>
              </a:ext>
            </a:extLst>
          </p:cNvPr>
          <p:cNvSpPr/>
          <p:nvPr/>
        </p:nvSpPr>
        <p:spPr>
          <a:xfrm>
            <a:off x="5204413" y="3930287"/>
            <a:ext cx="268044" cy="2769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D80768-7221-49D4-B5BD-4F155DA7658F}"/>
              </a:ext>
            </a:extLst>
          </p:cNvPr>
          <p:cNvSpPr/>
          <p:nvPr/>
        </p:nvSpPr>
        <p:spPr>
          <a:xfrm>
            <a:off x="5188713" y="561145"/>
            <a:ext cx="268044" cy="276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37472-6EFC-9ECF-0FE9-9B756F55375E}"/>
              </a:ext>
            </a:extLst>
          </p:cNvPr>
          <p:cNvSpPr txBox="1"/>
          <p:nvPr/>
        </p:nvSpPr>
        <p:spPr>
          <a:xfrm>
            <a:off x="1312603" y="4207237"/>
            <a:ext cx="13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Рівні ядра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E1C88A-D43B-4550-D556-6C740C34346D}"/>
              </a:ext>
            </a:extLst>
          </p:cNvPr>
          <p:cNvSpPr txBox="1"/>
          <p:nvPr/>
        </p:nvSpPr>
        <p:spPr>
          <a:xfrm>
            <a:off x="3832962" y="3866536"/>
            <a:ext cx="593054" cy="68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EB7B67-300E-D5FD-B8A8-8B5E50413960}"/>
              </a:ext>
            </a:extLst>
          </p:cNvPr>
          <p:cNvSpPr txBox="1"/>
          <p:nvPr/>
        </p:nvSpPr>
        <p:spPr>
          <a:xfrm>
            <a:off x="5286453" y="1787232"/>
            <a:ext cx="1246429" cy="68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M1</a:t>
            </a:r>
            <a:endParaRPr lang="ru-RU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F19537-C8C8-BD68-A7A7-0EA0F7D36816}"/>
              </a:ext>
            </a:extLst>
          </p:cNvPr>
          <p:cNvSpPr txBox="1"/>
          <p:nvPr/>
        </p:nvSpPr>
        <p:spPr>
          <a:xfrm>
            <a:off x="3761397" y="2162388"/>
            <a:ext cx="314910" cy="37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1D7C38A-B475-16F7-0ED0-4AB77A0B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8" y="3930287"/>
            <a:ext cx="771936" cy="44364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3B0A7F8-9EA2-4CEE-4391-CAE446530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7" y="537056"/>
            <a:ext cx="723676" cy="366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0019B1-882D-F1EE-536A-FE6BF47FBE20}"/>
              </a:ext>
            </a:extLst>
          </p:cNvPr>
          <p:cNvSpPr txBox="1"/>
          <p:nvPr/>
        </p:nvSpPr>
        <p:spPr>
          <a:xfrm>
            <a:off x="8070162" y="119990"/>
            <a:ext cx="3624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mismatch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nuclear and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resonances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324702-23BF-607F-C4E6-21CEDAE58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837" y="1645324"/>
            <a:ext cx="4602819" cy="51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7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DB495FA-C4F5-BA8E-CB20-D8DC3769A2DB}"/>
              </a:ext>
            </a:extLst>
          </p:cNvPr>
          <p:cNvSpPr txBox="1"/>
          <p:nvPr/>
        </p:nvSpPr>
        <p:spPr>
          <a:xfrm>
            <a:off x="8592259" y="5393288"/>
            <a:ext cx="3380894" cy="68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Рівні електрона</a:t>
            </a:r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7C92E5C-7309-A263-3DA8-4429EF74F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3" y="2092170"/>
            <a:ext cx="2800741" cy="5906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3A578B-4214-F191-0C6B-BC25F004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3" y="2782503"/>
            <a:ext cx="2924583" cy="54300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4FFF2E7-467F-31D8-F841-27F145A12067}"/>
              </a:ext>
            </a:extLst>
          </p:cNvPr>
          <p:cNvGrpSpPr/>
          <p:nvPr/>
        </p:nvGrpSpPr>
        <p:grpSpPr>
          <a:xfrm>
            <a:off x="3854465" y="1677651"/>
            <a:ext cx="7758415" cy="4060206"/>
            <a:chOff x="3854465" y="1677651"/>
            <a:chExt cx="7758415" cy="4060206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8EE85E95-FE9E-AA38-01D8-251DBDD05FA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152" y="1848603"/>
              <a:ext cx="22366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02B194D5-8DCF-DE41-AC2D-256D6DEBA81D}"/>
                </a:ext>
              </a:extLst>
            </p:cNvPr>
            <p:cNvCxnSpPr>
              <a:cxnSpLocks/>
            </p:cNvCxnSpPr>
            <p:nvPr/>
          </p:nvCxnSpPr>
          <p:spPr>
            <a:xfrm>
              <a:off x="4645152" y="5239539"/>
              <a:ext cx="21337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32C47FB-D93D-3672-8DC5-10553887935B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5230051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59C60BF-C1DA-FB59-DE44-16A0D5C94BF8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3509277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3D11F5A-9A89-256B-D5D2-905530CDCF2C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2851334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6577C11-9D25-83D4-6396-28F1A4D7E9CB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2497057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26AB156-536C-2748-2107-2E4E0299FBDE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2277743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F163B94-8F88-7D70-A09D-B3454DF51468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1967399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C01EECA-7977-BABD-AF42-3AA5DF38DC36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2092170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258EE05-C1CC-AB2E-1BB1-FE9FA7B34D47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1848603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75D7F61-549E-4BB3-CB4A-403FE5680DA0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1677651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6B7FA73-5D69-39AA-7C65-B5D1D74CBFAD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83" y="1749527"/>
              <a:ext cx="37821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24E8AE98-ACB1-496E-304C-47E2E385A1A9}"/>
                </a:ext>
              </a:extLst>
            </p:cNvPr>
            <p:cNvCxnSpPr>
              <a:cxnSpLocks/>
            </p:cNvCxnSpPr>
            <p:nvPr/>
          </p:nvCxnSpPr>
          <p:spPr>
            <a:xfrm>
              <a:off x="5939647" y="1848603"/>
              <a:ext cx="0" cy="339093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C54B6D66-3A62-5B7C-1B68-A1B72E88BE42}"/>
                </a:ext>
              </a:extLst>
            </p:cNvPr>
            <p:cNvCxnSpPr>
              <a:cxnSpLocks/>
              <a:endCxn id="21" idx="4"/>
            </p:cNvCxnSpPr>
            <p:nvPr/>
          </p:nvCxnSpPr>
          <p:spPr>
            <a:xfrm flipV="1">
              <a:off x="8952904" y="1999384"/>
              <a:ext cx="0" cy="30921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69ECE75-9EFD-4CA1-F83B-75E888D5AFAD}"/>
                </a:ext>
              </a:extLst>
            </p:cNvPr>
            <p:cNvSpPr/>
            <p:nvPr/>
          </p:nvSpPr>
          <p:spPr>
            <a:xfrm>
              <a:off x="8834581" y="5091575"/>
              <a:ext cx="268044" cy="2769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5D80768-7221-49D4-B5BD-4F155DA7658F}"/>
                </a:ext>
              </a:extLst>
            </p:cNvPr>
            <p:cNvSpPr/>
            <p:nvPr/>
          </p:nvSpPr>
          <p:spPr>
            <a:xfrm>
              <a:off x="8818881" y="1722433"/>
              <a:ext cx="268044" cy="2769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637472-6EFC-9ECF-0FE9-9B756F55375E}"/>
                </a:ext>
              </a:extLst>
            </p:cNvPr>
            <p:cNvSpPr txBox="1"/>
            <p:nvPr/>
          </p:nvSpPr>
          <p:spPr>
            <a:xfrm>
              <a:off x="4942771" y="5368525"/>
              <a:ext cx="1350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Рівні ядра</a:t>
              </a:r>
              <a:endParaRPr lang="ru-RU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E1C88A-D43B-4550-D556-6C740C34346D}"/>
                </a:ext>
              </a:extLst>
            </p:cNvPr>
            <p:cNvSpPr txBox="1"/>
            <p:nvPr/>
          </p:nvSpPr>
          <p:spPr>
            <a:xfrm>
              <a:off x="7463130" y="5027824"/>
              <a:ext cx="593054" cy="681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EB7B67-300E-D5FD-B8A8-8B5E50413960}"/>
                </a:ext>
              </a:extLst>
            </p:cNvPr>
            <p:cNvSpPr txBox="1"/>
            <p:nvPr/>
          </p:nvSpPr>
          <p:spPr>
            <a:xfrm>
              <a:off x="8916621" y="2948520"/>
              <a:ext cx="1246429" cy="68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M1</a:t>
              </a:r>
              <a:endParaRPr lang="ru-RU" i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F19537-C8C8-BD68-A7A7-0EA0F7D36816}"/>
                </a:ext>
              </a:extLst>
            </p:cNvPr>
            <p:cNvSpPr txBox="1"/>
            <p:nvPr/>
          </p:nvSpPr>
          <p:spPr>
            <a:xfrm>
              <a:off x="7391565" y="3323676"/>
              <a:ext cx="314910" cy="37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endParaRPr lang="ru-RU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1D7C38A-B475-16F7-0ED0-4AB77A0BD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5076" y="5091575"/>
              <a:ext cx="771936" cy="443641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3B0A7F8-9EA2-4CEE-4391-CAE446530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4465" y="1698344"/>
              <a:ext cx="723676" cy="366198"/>
            </a:xfrm>
            <a:prstGeom prst="rect">
              <a:avLst/>
            </a:prstGeom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76FD934-43CB-4E45-3F50-C32171AC5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03" y="646597"/>
            <a:ext cx="3572374" cy="46679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5B7AADF-324E-8F3A-D1E7-61AB0EA0B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77" y="98480"/>
            <a:ext cx="2000529" cy="37152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2C91987-2E5A-4D25-1B87-5BE4CD9FC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847" y="4097967"/>
            <a:ext cx="1428949" cy="46679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295B46-6CA2-F8D5-3C87-4DB4E72ED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46" y="4708667"/>
            <a:ext cx="1428949" cy="4858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72DD18F-BC60-6EEF-EF9D-5A690B875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6860" y="318649"/>
            <a:ext cx="1924319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EE85E95-FE9E-AA38-01D8-251DBDD05FA5}"/>
              </a:ext>
            </a:extLst>
          </p:cNvPr>
          <p:cNvCxnSpPr>
            <a:cxnSpLocks/>
          </p:cNvCxnSpPr>
          <p:nvPr/>
        </p:nvCxnSpPr>
        <p:spPr>
          <a:xfrm>
            <a:off x="4645152" y="1848603"/>
            <a:ext cx="22366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B194D5-8DCF-DE41-AC2D-256D6DEBA81D}"/>
              </a:ext>
            </a:extLst>
          </p:cNvPr>
          <p:cNvCxnSpPr>
            <a:cxnSpLocks/>
          </p:cNvCxnSpPr>
          <p:nvPr/>
        </p:nvCxnSpPr>
        <p:spPr>
          <a:xfrm>
            <a:off x="4645152" y="5239539"/>
            <a:ext cx="2133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2C47FB-D93D-3672-8DC5-10553887935B}"/>
              </a:ext>
            </a:extLst>
          </p:cNvPr>
          <p:cNvCxnSpPr>
            <a:cxnSpLocks/>
          </p:cNvCxnSpPr>
          <p:nvPr/>
        </p:nvCxnSpPr>
        <p:spPr>
          <a:xfrm>
            <a:off x="7830683" y="5230051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59C60BF-C1DA-FB59-DE44-16A0D5C94BF8}"/>
              </a:ext>
            </a:extLst>
          </p:cNvPr>
          <p:cNvCxnSpPr>
            <a:cxnSpLocks/>
          </p:cNvCxnSpPr>
          <p:nvPr/>
        </p:nvCxnSpPr>
        <p:spPr>
          <a:xfrm>
            <a:off x="7830683" y="3509277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3D11F5A-9A89-256B-D5D2-905530CDCF2C}"/>
              </a:ext>
            </a:extLst>
          </p:cNvPr>
          <p:cNvCxnSpPr>
            <a:cxnSpLocks/>
          </p:cNvCxnSpPr>
          <p:nvPr/>
        </p:nvCxnSpPr>
        <p:spPr>
          <a:xfrm>
            <a:off x="7830683" y="2851334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6577C11-9D25-83D4-6396-28F1A4D7E9CB}"/>
              </a:ext>
            </a:extLst>
          </p:cNvPr>
          <p:cNvCxnSpPr>
            <a:cxnSpLocks/>
          </p:cNvCxnSpPr>
          <p:nvPr/>
        </p:nvCxnSpPr>
        <p:spPr>
          <a:xfrm>
            <a:off x="7830683" y="2497057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26AB156-536C-2748-2107-2E4E0299FBDE}"/>
              </a:ext>
            </a:extLst>
          </p:cNvPr>
          <p:cNvCxnSpPr>
            <a:cxnSpLocks/>
          </p:cNvCxnSpPr>
          <p:nvPr/>
        </p:nvCxnSpPr>
        <p:spPr>
          <a:xfrm>
            <a:off x="7830683" y="2277743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163B94-8F88-7D70-A09D-B3454DF51468}"/>
              </a:ext>
            </a:extLst>
          </p:cNvPr>
          <p:cNvCxnSpPr>
            <a:cxnSpLocks/>
          </p:cNvCxnSpPr>
          <p:nvPr/>
        </p:nvCxnSpPr>
        <p:spPr>
          <a:xfrm>
            <a:off x="7830683" y="1967399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C01EECA-7977-BABD-AF42-3AA5DF38DC36}"/>
              </a:ext>
            </a:extLst>
          </p:cNvPr>
          <p:cNvCxnSpPr>
            <a:cxnSpLocks/>
          </p:cNvCxnSpPr>
          <p:nvPr/>
        </p:nvCxnSpPr>
        <p:spPr>
          <a:xfrm>
            <a:off x="7830683" y="2092170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258EE05-C1CC-AB2E-1BB1-FE9FA7B34D47}"/>
              </a:ext>
            </a:extLst>
          </p:cNvPr>
          <p:cNvCxnSpPr>
            <a:cxnSpLocks/>
          </p:cNvCxnSpPr>
          <p:nvPr/>
        </p:nvCxnSpPr>
        <p:spPr>
          <a:xfrm>
            <a:off x="7830683" y="1848603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75D7F61-549E-4BB3-CB4A-403FE5680DA0}"/>
              </a:ext>
            </a:extLst>
          </p:cNvPr>
          <p:cNvCxnSpPr>
            <a:cxnSpLocks/>
          </p:cNvCxnSpPr>
          <p:nvPr/>
        </p:nvCxnSpPr>
        <p:spPr>
          <a:xfrm>
            <a:off x="7830683" y="1677651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6B7FA73-5D69-39AA-7C65-B5D1D74CBFAD}"/>
              </a:ext>
            </a:extLst>
          </p:cNvPr>
          <p:cNvCxnSpPr>
            <a:cxnSpLocks/>
          </p:cNvCxnSpPr>
          <p:nvPr/>
        </p:nvCxnSpPr>
        <p:spPr>
          <a:xfrm>
            <a:off x="7830683" y="1749527"/>
            <a:ext cx="3782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4E8AE98-ACB1-496E-304C-47E2E385A1A9}"/>
              </a:ext>
            </a:extLst>
          </p:cNvPr>
          <p:cNvCxnSpPr>
            <a:cxnSpLocks/>
          </p:cNvCxnSpPr>
          <p:nvPr/>
        </p:nvCxnSpPr>
        <p:spPr>
          <a:xfrm>
            <a:off x="5939647" y="1848603"/>
            <a:ext cx="0" cy="339093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4B6D66-3A62-5B7C-1B68-A1B72E88BE42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8952904" y="1999384"/>
            <a:ext cx="0" cy="309219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269ECE75-9EFD-4CA1-F83B-75E888D5AFAD}"/>
              </a:ext>
            </a:extLst>
          </p:cNvPr>
          <p:cNvSpPr/>
          <p:nvPr/>
        </p:nvSpPr>
        <p:spPr>
          <a:xfrm>
            <a:off x="10055975" y="3374711"/>
            <a:ext cx="268044" cy="2769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D80768-7221-49D4-B5BD-4F155DA7658F}"/>
              </a:ext>
            </a:extLst>
          </p:cNvPr>
          <p:cNvSpPr/>
          <p:nvPr/>
        </p:nvSpPr>
        <p:spPr>
          <a:xfrm>
            <a:off x="8818881" y="1722433"/>
            <a:ext cx="268044" cy="276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37472-6EFC-9ECF-0FE9-9B756F55375E}"/>
              </a:ext>
            </a:extLst>
          </p:cNvPr>
          <p:cNvSpPr txBox="1"/>
          <p:nvPr/>
        </p:nvSpPr>
        <p:spPr>
          <a:xfrm>
            <a:off x="4942771" y="5368525"/>
            <a:ext cx="13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Рівні ядра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495FA-C4F5-BA8E-CB20-D8DC3769A2DB}"/>
              </a:ext>
            </a:extLst>
          </p:cNvPr>
          <p:cNvSpPr txBox="1"/>
          <p:nvPr/>
        </p:nvSpPr>
        <p:spPr>
          <a:xfrm>
            <a:off x="8592259" y="5393288"/>
            <a:ext cx="3380894" cy="68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Рівні електрона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E1C88A-D43B-4550-D556-6C740C34346D}"/>
              </a:ext>
            </a:extLst>
          </p:cNvPr>
          <p:cNvSpPr txBox="1"/>
          <p:nvPr/>
        </p:nvSpPr>
        <p:spPr>
          <a:xfrm>
            <a:off x="7463130" y="5027824"/>
            <a:ext cx="593054" cy="68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EB7B67-300E-D5FD-B8A8-8B5E50413960}"/>
              </a:ext>
            </a:extLst>
          </p:cNvPr>
          <p:cNvSpPr txBox="1"/>
          <p:nvPr/>
        </p:nvSpPr>
        <p:spPr>
          <a:xfrm>
            <a:off x="8916621" y="2948520"/>
            <a:ext cx="1246429" cy="68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M1</a:t>
            </a:r>
            <a:endParaRPr lang="ru-RU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F19537-C8C8-BD68-A7A7-0EA0F7D36816}"/>
              </a:ext>
            </a:extLst>
          </p:cNvPr>
          <p:cNvSpPr txBox="1"/>
          <p:nvPr/>
        </p:nvSpPr>
        <p:spPr>
          <a:xfrm>
            <a:off x="7391565" y="3323676"/>
            <a:ext cx="314910" cy="37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7C92E5C-7309-A263-3DA8-4429EF74F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3" y="2092170"/>
            <a:ext cx="2800741" cy="5906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3A578B-4214-F191-0C6B-BC25F004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3" y="2782503"/>
            <a:ext cx="2924583" cy="5430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1D7C38A-B475-16F7-0ED0-4AB77A0BD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076" y="5091575"/>
            <a:ext cx="771936" cy="44364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3B0A7F8-9EA2-4CEE-4391-CAE446530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465" y="1698344"/>
            <a:ext cx="723676" cy="36619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76FD934-43CB-4E45-3F50-C32171AC5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03" y="646597"/>
            <a:ext cx="3572374" cy="46679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5B7AADF-324E-8F3A-D1E7-61AB0EA0B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77" y="98480"/>
            <a:ext cx="2000529" cy="37152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2C91987-2E5A-4D25-1B87-5BE4CD9FC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47" y="4761225"/>
            <a:ext cx="1428949" cy="46679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295B46-6CA2-F8D5-3C87-4DB4E72ED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946" y="5371925"/>
            <a:ext cx="1428949" cy="4858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72DD18F-BC60-6EEF-EF9D-5A690B875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6860" y="318649"/>
            <a:ext cx="1924319" cy="4477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8A64A5-640D-519D-6BED-90DC03133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2214" y="4271633"/>
            <a:ext cx="2127348" cy="369331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E6CD850-EF97-9FC5-0A4E-6B37FEC06FE4}"/>
              </a:ext>
            </a:extLst>
          </p:cNvPr>
          <p:cNvSpPr/>
          <p:nvPr/>
        </p:nvSpPr>
        <p:spPr>
          <a:xfrm>
            <a:off x="8805890" y="5091575"/>
            <a:ext cx="268044" cy="276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58CC6E4-DD37-3BDD-A28B-7D8296019271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9034680" y="3644573"/>
            <a:ext cx="1095068" cy="148756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3EA5D5-70CB-A2F5-DF16-DCAB4DA02D3F}"/>
              </a:ext>
            </a:extLst>
          </p:cNvPr>
          <p:cNvSpPr txBox="1"/>
          <p:nvPr/>
        </p:nvSpPr>
        <p:spPr>
          <a:xfrm>
            <a:off x="9473302" y="3648397"/>
            <a:ext cx="124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E1</a:t>
            </a:r>
            <a:endParaRPr lang="ru-RU" i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FB96C0-2AC4-FC9A-A438-CBFE721541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03" y="3435472"/>
            <a:ext cx="3200847" cy="55252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B1A9A86-6A2C-539F-7A6C-FCAF272FAD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946" y="6001241"/>
            <a:ext cx="3372321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7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00C980-A21B-4412-5419-C9CC9C11F7CB}"/>
              </a:ext>
            </a:extLst>
          </p:cNvPr>
          <p:cNvSpPr txBox="1"/>
          <p:nvPr/>
        </p:nvSpPr>
        <p:spPr>
          <a:xfrm>
            <a:off x="1669014" y="66945"/>
            <a:ext cx="598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 використовуємо теорію розпаду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Гольдбергера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-Ватсона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4CFF35-A5FE-E21F-1BE8-E2D94384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25" y="587462"/>
            <a:ext cx="3705742" cy="571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996B9E-B38C-49E3-C7CD-0FC70CB8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5" y="1395460"/>
            <a:ext cx="1790950" cy="314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C310AE-30A0-5F1B-5E0A-674C4B9D6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35" y="1281144"/>
            <a:ext cx="1686160" cy="4286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38EEE1-2103-CC6E-A464-13D0E6C65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71" y="1992903"/>
            <a:ext cx="3600953" cy="628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C79A4A-424D-CCA4-9D51-72F2D5C07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30" y="2904715"/>
            <a:ext cx="3486637" cy="809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F96672-9FED-8DA2-DE95-EA14AB70E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53" y="4893808"/>
            <a:ext cx="4458322" cy="6001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2A5DE0-7F22-EB24-E3C3-8C51ECC40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81" y="5616573"/>
            <a:ext cx="4410691" cy="6287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621534-58B5-0E9F-DFF2-D21B1EC0F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587462"/>
            <a:ext cx="1409897" cy="4667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4CCC5F-1B4F-C390-0CB5-DD103FC33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084" y="1222461"/>
            <a:ext cx="3486637" cy="6382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9BEF27-4604-2B62-5AC6-B069F662D2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6102" y="639856"/>
            <a:ext cx="752580" cy="362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F2EAC70-D68A-D222-7390-60EFBE7B97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2496" y="2028934"/>
            <a:ext cx="3286584" cy="6858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D392D-5C5A-8952-7A3A-8B4816D81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3066" y="1973851"/>
            <a:ext cx="924054" cy="64779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8F6BC9C-4726-4F50-B1F6-D566E9E37E11}"/>
              </a:ext>
            </a:extLst>
          </p:cNvPr>
          <p:cNvCxnSpPr>
            <a:cxnSpLocks/>
          </p:cNvCxnSpPr>
          <p:nvPr/>
        </p:nvCxnSpPr>
        <p:spPr>
          <a:xfrm>
            <a:off x="6643351" y="3059137"/>
            <a:ext cx="15483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BB1163A-E4DF-F55E-C0CC-F219D1E47102}"/>
              </a:ext>
            </a:extLst>
          </p:cNvPr>
          <p:cNvCxnSpPr>
            <a:cxnSpLocks/>
          </p:cNvCxnSpPr>
          <p:nvPr/>
        </p:nvCxnSpPr>
        <p:spPr>
          <a:xfrm>
            <a:off x="6643351" y="5305433"/>
            <a:ext cx="14770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7142C65-D7BF-49EB-B768-0202B20B1E73}"/>
              </a:ext>
            </a:extLst>
          </p:cNvPr>
          <p:cNvCxnSpPr>
            <a:cxnSpLocks/>
          </p:cNvCxnSpPr>
          <p:nvPr/>
        </p:nvCxnSpPr>
        <p:spPr>
          <a:xfrm>
            <a:off x="8848526" y="5299147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66DFAD4-E662-C182-76DF-2FA26D2092D1}"/>
              </a:ext>
            </a:extLst>
          </p:cNvPr>
          <p:cNvCxnSpPr>
            <a:cxnSpLocks/>
          </p:cNvCxnSpPr>
          <p:nvPr/>
        </p:nvCxnSpPr>
        <p:spPr>
          <a:xfrm>
            <a:off x="8848526" y="4159236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183A2DA-91C1-D256-4706-B7291B877EC1}"/>
              </a:ext>
            </a:extLst>
          </p:cNvPr>
          <p:cNvCxnSpPr>
            <a:cxnSpLocks/>
          </p:cNvCxnSpPr>
          <p:nvPr/>
        </p:nvCxnSpPr>
        <p:spPr>
          <a:xfrm>
            <a:off x="8848526" y="3723387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F83FFC3-730A-4C5C-FC46-8DC42EDF29A9}"/>
              </a:ext>
            </a:extLst>
          </p:cNvPr>
          <p:cNvCxnSpPr>
            <a:cxnSpLocks/>
          </p:cNvCxnSpPr>
          <p:nvPr/>
        </p:nvCxnSpPr>
        <p:spPr>
          <a:xfrm>
            <a:off x="8848526" y="3488699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0D46299-7B7F-2434-4189-7C20D1D644A1}"/>
              </a:ext>
            </a:extLst>
          </p:cNvPr>
          <p:cNvCxnSpPr>
            <a:cxnSpLocks/>
          </p:cNvCxnSpPr>
          <p:nvPr/>
        </p:nvCxnSpPr>
        <p:spPr>
          <a:xfrm>
            <a:off x="8848526" y="3343417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9E91608-0415-3599-91CE-B7FB60DE56EF}"/>
              </a:ext>
            </a:extLst>
          </p:cNvPr>
          <p:cNvCxnSpPr>
            <a:cxnSpLocks/>
          </p:cNvCxnSpPr>
          <p:nvPr/>
        </p:nvCxnSpPr>
        <p:spPr>
          <a:xfrm>
            <a:off x="8848526" y="3137832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86164C2-5CC3-E621-08BA-B407823CF54E}"/>
              </a:ext>
            </a:extLst>
          </p:cNvPr>
          <p:cNvCxnSpPr>
            <a:cxnSpLocks/>
          </p:cNvCxnSpPr>
          <p:nvPr/>
        </p:nvCxnSpPr>
        <p:spPr>
          <a:xfrm>
            <a:off x="8848526" y="3220485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1B63480-7A41-4C0C-5D9E-804B694E6656}"/>
              </a:ext>
            </a:extLst>
          </p:cNvPr>
          <p:cNvCxnSpPr>
            <a:cxnSpLocks/>
          </p:cNvCxnSpPr>
          <p:nvPr/>
        </p:nvCxnSpPr>
        <p:spPr>
          <a:xfrm>
            <a:off x="8848526" y="3059137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77595C4-72FC-BBF2-340B-E70D2841FE75}"/>
              </a:ext>
            </a:extLst>
          </p:cNvPr>
          <p:cNvCxnSpPr>
            <a:cxnSpLocks/>
          </p:cNvCxnSpPr>
          <p:nvPr/>
        </p:nvCxnSpPr>
        <p:spPr>
          <a:xfrm>
            <a:off x="8848526" y="2945891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20C8943-E1C9-1F45-3DDB-DAAD856AB2F3}"/>
              </a:ext>
            </a:extLst>
          </p:cNvPr>
          <p:cNvCxnSpPr>
            <a:cxnSpLocks/>
          </p:cNvCxnSpPr>
          <p:nvPr/>
        </p:nvCxnSpPr>
        <p:spPr>
          <a:xfrm>
            <a:off x="8848526" y="2993505"/>
            <a:ext cx="261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3753D8D-969C-8FC3-DCCF-4A990F0CFADF}"/>
              </a:ext>
            </a:extLst>
          </p:cNvPr>
          <p:cNvCxnSpPr>
            <a:cxnSpLocks/>
          </p:cNvCxnSpPr>
          <p:nvPr/>
        </p:nvCxnSpPr>
        <p:spPr>
          <a:xfrm>
            <a:off x="7539462" y="3059137"/>
            <a:ext cx="0" cy="224629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29D16D0-58BE-3585-5AB8-8A04ABC2C822}"/>
              </a:ext>
            </a:extLst>
          </p:cNvPr>
          <p:cNvCxnSpPr>
            <a:cxnSpLocks/>
            <a:endCxn id="43" idx="4"/>
          </p:cNvCxnSpPr>
          <p:nvPr/>
        </p:nvCxnSpPr>
        <p:spPr>
          <a:xfrm flipV="1">
            <a:off x="9625381" y="3159020"/>
            <a:ext cx="0" cy="204839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1D10F83F-E531-9BDD-27EC-01B679CDDD30}"/>
              </a:ext>
            </a:extLst>
          </p:cNvPr>
          <p:cNvSpPr/>
          <p:nvPr/>
        </p:nvSpPr>
        <p:spPr>
          <a:xfrm>
            <a:off x="10425555" y="4070094"/>
            <a:ext cx="185553" cy="183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8C0C2B1E-1980-63EF-4CD6-7A037065E6D0}"/>
              </a:ext>
            </a:extLst>
          </p:cNvPr>
          <p:cNvSpPr/>
          <p:nvPr/>
        </p:nvSpPr>
        <p:spPr>
          <a:xfrm>
            <a:off x="9532604" y="2975556"/>
            <a:ext cx="185553" cy="1834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F70838-BC40-BC7A-C807-C78DBDEB8C2C}"/>
              </a:ext>
            </a:extLst>
          </p:cNvPr>
          <p:cNvSpPr txBox="1"/>
          <p:nvPr/>
        </p:nvSpPr>
        <p:spPr>
          <a:xfrm>
            <a:off x="8594089" y="5165184"/>
            <a:ext cx="410540" cy="451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BE17EE-6084-774A-9CE9-28DD08F7E8D5}"/>
              </a:ext>
            </a:extLst>
          </p:cNvPr>
          <p:cNvSpPr txBox="1"/>
          <p:nvPr/>
        </p:nvSpPr>
        <p:spPr>
          <a:xfrm>
            <a:off x="8544548" y="4036286"/>
            <a:ext cx="217996" cy="24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BF0C206-89E1-9B79-C8C5-26D1992F5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7190" y="5207415"/>
            <a:ext cx="534371" cy="29388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1D141E0-C80A-20F3-C3F9-014AEC823E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2959599"/>
            <a:ext cx="500963" cy="2425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C6D47B7-E354-14FB-14B3-1597B28E7D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1019" y="4664252"/>
            <a:ext cx="1472651" cy="244660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9EA584CD-40FF-77C6-BD1D-7B1A355B3820}"/>
              </a:ext>
            </a:extLst>
          </p:cNvPr>
          <p:cNvSpPr/>
          <p:nvPr/>
        </p:nvSpPr>
        <p:spPr>
          <a:xfrm>
            <a:off x="9523611" y="5207415"/>
            <a:ext cx="185553" cy="1834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68F61927-EBED-010D-5352-482DBF6E77D5}"/>
              </a:ext>
            </a:extLst>
          </p:cNvPr>
          <p:cNvCxnSpPr>
            <a:cxnSpLocks/>
            <a:endCxn id="51" idx="7"/>
          </p:cNvCxnSpPr>
          <p:nvPr/>
        </p:nvCxnSpPr>
        <p:spPr>
          <a:xfrm flipH="1">
            <a:off x="9681990" y="4248861"/>
            <a:ext cx="758058" cy="98542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E6716BF-F892-8371-69AC-4BF9278761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0168" y="3142053"/>
            <a:ext cx="409632" cy="36200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A7A10DC-40A5-9CBF-1B4F-5BF7282139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0967" y="3779266"/>
            <a:ext cx="398587" cy="337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06EFB-D945-09E6-6CC8-AA859F3B46EB}"/>
              </a:ext>
            </a:extLst>
          </p:cNvPr>
          <p:cNvSpPr txBox="1"/>
          <p:nvPr/>
        </p:nvSpPr>
        <p:spPr>
          <a:xfrm>
            <a:off x="5809235" y="5616573"/>
            <a:ext cx="311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</a:t>
            </a:r>
            <a:endParaRPr lang="ru-RU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B3DF4-3204-1AB6-71D2-FF5789EA54E1}"/>
              </a:ext>
            </a:extLst>
          </p:cNvPr>
          <p:cNvSpPr txBox="1"/>
          <p:nvPr/>
        </p:nvSpPr>
        <p:spPr>
          <a:xfrm>
            <a:off x="5985226" y="6174964"/>
            <a:ext cx="253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ns</a:t>
            </a:r>
            <a:endParaRPr lang="ru-RU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FF71A-8ABA-4CDE-9B18-067E7677076F}"/>
              </a:ext>
            </a:extLst>
          </p:cNvPr>
          <p:cNvSpPr txBox="1"/>
          <p:nvPr/>
        </p:nvSpPr>
        <p:spPr>
          <a:xfrm>
            <a:off x="9361794" y="5739298"/>
            <a:ext cx="195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10 eV</a:t>
            </a:r>
            <a:endParaRPr lang="ru-RU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5949D7-C034-A8F9-5CD3-3328E56D36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5232" y="4011863"/>
            <a:ext cx="2509885" cy="5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ED0709-9CA6-345C-2408-F58950B1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7" y="612805"/>
            <a:ext cx="5618813" cy="644942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F4101CA-3564-E8FC-92FA-FA0E1A07A0EF}"/>
              </a:ext>
            </a:extLst>
          </p:cNvPr>
          <p:cNvGrpSpPr/>
          <p:nvPr/>
        </p:nvGrpSpPr>
        <p:grpSpPr>
          <a:xfrm>
            <a:off x="6566707" y="1479328"/>
            <a:ext cx="5437670" cy="2670682"/>
            <a:chOff x="6566707" y="1479328"/>
            <a:chExt cx="5437670" cy="267068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F2E09DB-9B44-461C-1FED-FE51F2030062}"/>
                </a:ext>
              </a:extLst>
            </p:cNvPr>
            <p:cNvCxnSpPr>
              <a:cxnSpLocks/>
            </p:cNvCxnSpPr>
            <p:nvPr/>
          </p:nvCxnSpPr>
          <p:spPr>
            <a:xfrm>
              <a:off x="7114058" y="1592574"/>
              <a:ext cx="1548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364BD2B-9FAC-F900-F6B7-F9D3C096FE25}"/>
                </a:ext>
              </a:extLst>
            </p:cNvPr>
            <p:cNvCxnSpPr>
              <a:cxnSpLocks/>
            </p:cNvCxnSpPr>
            <p:nvPr/>
          </p:nvCxnSpPr>
          <p:spPr>
            <a:xfrm>
              <a:off x="7114058" y="3838870"/>
              <a:ext cx="14770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E711DD7-6201-AA05-AA13-25358EB4FADD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383258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AB42022-7423-B0B3-1C79-97B90CAC51F8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2692673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D4BDC76-BB13-5831-B979-BD23B8EADF48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225682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4304D7D-E74F-828F-862C-5B342623E61B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2022136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7DD395A-ADAE-84CD-C326-AB8A22916B9E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87685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1F1C45B-33FA-FC59-8D53-27D618DA089F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671269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2191045-A8B4-50A0-3DE6-8816B59D8F49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753922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596C20F-3B59-C5BB-ACBC-934E927B3B1B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592574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648C0DC-E7CB-619F-5350-C036D87A5002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479328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4A48C55-BAC6-BE3A-76FB-2EBC15FAB0B9}"/>
                </a:ext>
              </a:extLst>
            </p:cNvPr>
            <p:cNvCxnSpPr>
              <a:cxnSpLocks/>
            </p:cNvCxnSpPr>
            <p:nvPr/>
          </p:nvCxnSpPr>
          <p:spPr>
            <a:xfrm>
              <a:off x="9319233" y="1526942"/>
              <a:ext cx="26182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35241D73-824A-AD1C-CF15-BF7D7A3AA45A}"/>
                </a:ext>
              </a:extLst>
            </p:cNvPr>
            <p:cNvCxnSpPr>
              <a:cxnSpLocks/>
            </p:cNvCxnSpPr>
            <p:nvPr/>
          </p:nvCxnSpPr>
          <p:spPr>
            <a:xfrm>
              <a:off x="8010169" y="1592574"/>
              <a:ext cx="0" cy="224629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40CC1F39-7300-7324-E7F9-038F79AFC44F}"/>
                </a:ext>
              </a:extLst>
            </p:cNvPr>
            <p:cNvCxnSpPr>
              <a:cxnSpLocks/>
              <a:endCxn id="21" idx="4"/>
            </p:cNvCxnSpPr>
            <p:nvPr/>
          </p:nvCxnSpPr>
          <p:spPr>
            <a:xfrm flipV="1">
              <a:off x="10096088" y="1692457"/>
              <a:ext cx="0" cy="204839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58FAAE2-FD46-4E71-AB48-CDBEC0567258}"/>
                </a:ext>
              </a:extLst>
            </p:cNvPr>
            <p:cNvSpPr/>
            <p:nvPr/>
          </p:nvSpPr>
          <p:spPr>
            <a:xfrm>
              <a:off x="10896262" y="2603531"/>
              <a:ext cx="185553" cy="1834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E905C7D-A97F-B3F6-97DB-D8F1BFA8C6C0}"/>
                </a:ext>
              </a:extLst>
            </p:cNvPr>
            <p:cNvSpPr/>
            <p:nvPr/>
          </p:nvSpPr>
          <p:spPr>
            <a:xfrm>
              <a:off x="10003311" y="1508993"/>
              <a:ext cx="185553" cy="183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C9EB55-D5CA-B391-DD7A-80A22767166C}"/>
                </a:ext>
              </a:extLst>
            </p:cNvPr>
            <p:cNvSpPr txBox="1"/>
            <p:nvPr/>
          </p:nvSpPr>
          <p:spPr>
            <a:xfrm>
              <a:off x="9064796" y="3698621"/>
              <a:ext cx="410540" cy="451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00EBCB-EAB8-4806-C219-742ADE6D65B1}"/>
                </a:ext>
              </a:extLst>
            </p:cNvPr>
            <p:cNvSpPr txBox="1"/>
            <p:nvPr/>
          </p:nvSpPr>
          <p:spPr>
            <a:xfrm>
              <a:off x="9015255" y="2569723"/>
              <a:ext cx="217996" cy="245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endParaRPr lang="ru-RU" dirty="0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F925101-2843-4338-B46D-547A56481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897" y="3740852"/>
              <a:ext cx="534371" cy="29388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A8FAF81-6D55-7615-3BCB-0C6DCC90E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6707" y="1493036"/>
              <a:ext cx="500963" cy="24258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F297A0A-9DEC-0A57-2C02-185B2DFE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31726" y="3197689"/>
              <a:ext cx="1472651" cy="244660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A67FDE7-1534-D74F-55DC-9D1324AC93DB}"/>
                </a:ext>
              </a:extLst>
            </p:cNvPr>
            <p:cNvSpPr/>
            <p:nvPr/>
          </p:nvSpPr>
          <p:spPr>
            <a:xfrm>
              <a:off x="9994318" y="3740852"/>
              <a:ext cx="185553" cy="183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3949095A-644C-D284-0ACF-63BC3EAE9494}"/>
                </a:ext>
              </a:extLst>
            </p:cNvPr>
            <p:cNvCxnSpPr>
              <a:cxnSpLocks/>
              <a:endCxn id="27" idx="7"/>
            </p:cNvCxnSpPr>
            <p:nvPr/>
          </p:nvCxnSpPr>
          <p:spPr>
            <a:xfrm flipH="1">
              <a:off x="10152697" y="2782298"/>
              <a:ext cx="758058" cy="98542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34A42B-3017-3811-3047-C31197809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29" y="2600820"/>
            <a:ext cx="3998608" cy="79262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8DA71D-977D-28B3-4AB9-7E8101CE6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41" y="1692457"/>
            <a:ext cx="3829584" cy="4953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91A3D4-1F9D-4D62-0C2A-DD8E04EC4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1758" y="376604"/>
            <a:ext cx="1678767" cy="39060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9812969-E007-FEC9-B284-7BAFCD5F8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49" y="4503120"/>
            <a:ext cx="11475827" cy="11914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7A2E37-DD1A-EDE7-EB52-DE48355BE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7897" y="5979855"/>
            <a:ext cx="1225517" cy="3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5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6848A9-E3ED-0EC2-6ADF-46896DB7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17" y="2137752"/>
            <a:ext cx="5440867" cy="9986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C6B24E-14A7-06CD-6B09-AC83FAC8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1" y="2435410"/>
            <a:ext cx="1075530" cy="4033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FBC933-7F67-9C1F-9EA2-68B17C22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21" y="3802164"/>
            <a:ext cx="1333686" cy="3715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6D17F5-A236-5646-776C-AFD2DC75D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566" y="3583282"/>
            <a:ext cx="4383668" cy="8092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88B318-36EA-0FB8-8E91-0A4D86D27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797" y="3721609"/>
            <a:ext cx="1718850" cy="439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9461E0C-D73D-5C1E-0314-526453680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815"/>
            <a:ext cx="11475827" cy="11914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72D99C-0161-A579-F8A1-367180663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6624" y="1362230"/>
            <a:ext cx="1225517" cy="3547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4353FCD-E50F-AD7C-0628-FA8668513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3230" y="1326382"/>
            <a:ext cx="1678767" cy="3906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76DF4FA-7DF0-ECF0-49F5-381A64E8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3347" y="4686868"/>
            <a:ext cx="2505425" cy="809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91AE10-E4E5-98F6-8C12-54F75CFEE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3230" y="4769232"/>
            <a:ext cx="399932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42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328</Words>
  <Application>Microsoft Office PowerPoint</Application>
  <PresentationFormat>Широкоэкранный</PresentationFormat>
  <Paragraphs>123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Leonid</dc:creator>
  <cp:lastModifiedBy>Leonid</cp:lastModifiedBy>
  <cp:revision>25</cp:revision>
  <dcterms:created xsi:type="dcterms:W3CDTF">2026-05-25T07:18:12Z</dcterms:created>
  <dcterms:modified xsi:type="dcterms:W3CDTF">2026-05-27T06:30:10Z</dcterms:modified>
</cp:coreProperties>
</file>