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85" r:id="rId4"/>
    <p:sldId id="274" r:id="rId5"/>
    <p:sldId id="276" r:id="rId6"/>
    <p:sldId id="286" r:id="rId7"/>
    <p:sldId id="277" r:id="rId8"/>
    <p:sldId id="273" r:id="rId9"/>
    <p:sldId id="284" r:id="rId10"/>
    <p:sldId id="282" r:id="rId11"/>
    <p:sldId id="260" r:id="rId12"/>
    <p:sldId id="290" r:id="rId13"/>
    <p:sldId id="263" r:id="rId14"/>
    <p:sldId id="289" r:id="rId15"/>
    <p:sldId id="259" r:id="rId16"/>
    <p:sldId id="287" r:id="rId17"/>
    <p:sldId id="265" r:id="rId18"/>
    <p:sldId id="288" r:id="rId19"/>
    <p:sldId id="258" r:id="rId20"/>
    <p:sldId id="291" r:id="rId2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6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C6C1E-B646-4F56-ABFD-CBC11034BDF8}" type="datetimeFigureOut">
              <a:rPr lang="LID4096" smtClean="0"/>
              <a:t>01/22/2025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F9D57-3F51-4B87-9334-2F5C37A5D9C2}" type="slidenum">
              <a:rPr lang="LID4096" smtClean="0"/>
              <a:t>‹#›</a:t>
            </a:fld>
            <a:endParaRPr lang="LID4096"/>
          </a:p>
        </p:txBody>
      </p:sp>
    </p:spTree>
    <p:extLst>
      <p:ext uri="{BB962C8B-B14F-4D97-AF65-F5344CB8AC3E}">
        <p14:creationId xmlns:p14="http://schemas.microsoft.com/office/powerpoint/2010/main" val="239094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783F9D57-3F51-4B87-9334-2F5C37A5D9C2}" type="slidenum">
              <a:rPr lang="LID4096" smtClean="0"/>
              <a:t>5</a:t>
            </a:fld>
            <a:endParaRPr lang="LID4096"/>
          </a:p>
        </p:txBody>
      </p:sp>
    </p:spTree>
    <p:extLst>
      <p:ext uri="{BB962C8B-B14F-4D97-AF65-F5344CB8AC3E}">
        <p14:creationId xmlns:p14="http://schemas.microsoft.com/office/powerpoint/2010/main" val="422147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F465C00-8CFB-457B-A98D-2725E280A7B3}" type="slidenum">
              <a:rPr lang="LID4096" smtClean="0"/>
              <a:t>9</a:t>
            </a:fld>
            <a:endParaRPr lang="LID4096"/>
          </a:p>
        </p:txBody>
      </p:sp>
    </p:spTree>
    <p:extLst>
      <p:ext uri="{BB962C8B-B14F-4D97-AF65-F5344CB8AC3E}">
        <p14:creationId xmlns:p14="http://schemas.microsoft.com/office/powerpoint/2010/main" val="2622497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3BC0E409-1147-4FEE-8022-A190FEDEFA26}" type="slidenum">
              <a:rPr lang="x-none" smtClean="0"/>
              <a:t>14</a:t>
            </a:fld>
            <a:endParaRPr lang="x-none"/>
          </a:p>
        </p:txBody>
      </p:sp>
    </p:spTree>
    <p:extLst>
      <p:ext uri="{BB962C8B-B14F-4D97-AF65-F5344CB8AC3E}">
        <p14:creationId xmlns:p14="http://schemas.microsoft.com/office/powerpoint/2010/main" val="38801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CA0B-586E-9066-08A0-D8C9D638F8E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ID4096"/>
          </a:p>
        </p:txBody>
      </p:sp>
      <p:sp>
        <p:nvSpPr>
          <p:cNvPr id="3" name="Subtitle 2">
            <a:extLst>
              <a:ext uri="{FF2B5EF4-FFF2-40B4-BE49-F238E27FC236}">
                <a16:creationId xmlns:a16="http://schemas.microsoft.com/office/drawing/2014/main" id="{17BB2312-6871-BE17-21CF-F8F02109D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ID4096"/>
          </a:p>
        </p:txBody>
      </p:sp>
      <p:sp>
        <p:nvSpPr>
          <p:cNvPr id="4" name="Date Placeholder 3">
            <a:extLst>
              <a:ext uri="{FF2B5EF4-FFF2-40B4-BE49-F238E27FC236}">
                <a16:creationId xmlns:a16="http://schemas.microsoft.com/office/drawing/2014/main" id="{E414DAB4-A693-095D-7D5C-C3EA6C4C58E1}"/>
              </a:ext>
            </a:extLst>
          </p:cNvPr>
          <p:cNvSpPr>
            <a:spLocks noGrp="1"/>
          </p:cNvSpPr>
          <p:nvPr>
            <p:ph type="dt" sz="half" idx="10"/>
          </p:nvPr>
        </p:nvSpPr>
        <p:spPr/>
        <p:txBody>
          <a:bodyPr/>
          <a:lstStyle/>
          <a:p>
            <a:fld id="{179EEA33-DFD4-4D58-B4BB-9E5BBC041B0E}" type="datetime1">
              <a:rPr lang="LID4096" smtClean="0"/>
              <a:t>01/22/2025</a:t>
            </a:fld>
            <a:endParaRPr lang="LID4096"/>
          </a:p>
        </p:txBody>
      </p:sp>
      <p:sp>
        <p:nvSpPr>
          <p:cNvPr id="5" name="Footer Placeholder 4">
            <a:extLst>
              <a:ext uri="{FF2B5EF4-FFF2-40B4-BE49-F238E27FC236}">
                <a16:creationId xmlns:a16="http://schemas.microsoft.com/office/drawing/2014/main" id="{1FB22925-1A5A-1243-4A0A-89A33029A82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A3409F7A-9202-0639-F79E-70B1BFB7DA6D}"/>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379802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873E-56A9-4613-3CFE-315C5F727A33}"/>
              </a:ext>
            </a:extLst>
          </p:cNvPr>
          <p:cNvSpPr>
            <a:spLocks noGrp="1"/>
          </p:cNvSpPr>
          <p:nvPr>
            <p:ph type="title"/>
          </p:nvPr>
        </p:nvSpPr>
        <p:spPr/>
        <p:txBody>
          <a:bodyPr/>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D2E2A0C1-D261-C068-D26B-124B2AB5BCD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05F7F484-24EB-3063-1892-496AFFEFB4B2}"/>
              </a:ext>
            </a:extLst>
          </p:cNvPr>
          <p:cNvSpPr>
            <a:spLocks noGrp="1"/>
          </p:cNvSpPr>
          <p:nvPr>
            <p:ph type="dt" sz="half" idx="10"/>
          </p:nvPr>
        </p:nvSpPr>
        <p:spPr/>
        <p:txBody>
          <a:bodyPr/>
          <a:lstStyle/>
          <a:p>
            <a:fld id="{88C2AC33-A83F-4489-85AD-F11C307195A0}" type="datetime1">
              <a:rPr lang="LID4096" smtClean="0"/>
              <a:t>01/22/2025</a:t>
            </a:fld>
            <a:endParaRPr lang="LID4096"/>
          </a:p>
        </p:txBody>
      </p:sp>
      <p:sp>
        <p:nvSpPr>
          <p:cNvPr id="5" name="Footer Placeholder 4">
            <a:extLst>
              <a:ext uri="{FF2B5EF4-FFF2-40B4-BE49-F238E27FC236}">
                <a16:creationId xmlns:a16="http://schemas.microsoft.com/office/drawing/2014/main" id="{495FFD7D-2F13-8EB8-B161-A7DA55100207}"/>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23E7D9D-45E9-7E57-9867-CC1747174185}"/>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413760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9BA335-1CAF-461A-17C2-5E84ADC3CB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942F1F7A-63F9-1C0D-56B2-1A73F26782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99A6318C-935F-DA55-FE3D-086816CF723F}"/>
              </a:ext>
            </a:extLst>
          </p:cNvPr>
          <p:cNvSpPr>
            <a:spLocks noGrp="1"/>
          </p:cNvSpPr>
          <p:nvPr>
            <p:ph type="dt" sz="half" idx="10"/>
          </p:nvPr>
        </p:nvSpPr>
        <p:spPr/>
        <p:txBody>
          <a:bodyPr/>
          <a:lstStyle/>
          <a:p>
            <a:fld id="{9171716B-6A68-46D5-A971-F991A9E1BBDB}" type="datetime1">
              <a:rPr lang="LID4096" smtClean="0"/>
              <a:t>01/22/2025</a:t>
            </a:fld>
            <a:endParaRPr lang="LID4096"/>
          </a:p>
        </p:txBody>
      </p:sp>
      <p:sp>
        <p:nvSpPr>
          <p:cNvPr id="5" name="Footer Placeholder 4">
            <a:extLst>
              <a:ext uri="{FF2B5EF4-FFF2-40B4-BE49-F238E27FC236}">
                <a16:creationId xmlns:a16="http://schemas.microsoft.com/office/drawing/2014/main" id="{BB0B3265-AC90-7210-FCA5-2C30C344115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9113920-21FE-B0A4-EA46-2C772BF4CA9A}"/>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109257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CEA7-9CB9-2652-F5CA-E44E4863A40A}"/>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2059CE1C-172D-BA5F-1B5B-DE34C08068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7266C077-6151-7DEE-F35F-0E762E8A891B}"/>
              </a:ext>
            </a:extLst>
          </p:cNvPr>
          <p:cNvSpPr>
            <a:spLocks noGrp="1"/>
          </p:cNvSpPr>
          <p:nvPr>
            <p:ph type="dt" sz="half" idx="10"/>
          </p:nvPr>
        </p:nvSpPr>
        <p:spPr/>
        <p:txBody>
          <a:bodyPr/>
          <a:lstStyle/>
          <a:p>
            <a:fld id="{0273414C-727F-4800-BE91-E454428934B6}" type="datetime1">
              <a:rPr lang="LID4096" smtClean="0"/>
              <a:t>01/22/2025</a:t>
            </a:fld>
            <a:endParaRPr lang="LID4096"/>
          </a:p>
        </p:txBody>
      </p:sp>
      <p:sp>
        <p:nvSpPr>
          <p:cNvPr id="5" name="Footer Placeholder 4">
            <a:extLst>
              <a:ext uri="{FF2B5EF4-FFF2-40B4-BE49-F238E27FC236}">
                <a16:creationId xmlns:a16="http://schemas.microsoft.com/office/drawing/2014/main" id="{DBD0A2C6-DCE3-96CE-3102-8D637F9BE1E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FB7CAAA-7487-0D51-2AE4-4CA3AB0A328D}"/>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305035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4090-1052-EEFB-FF14-77CF9D8DEF3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ID4096"/>
          </a:p>
        </p:txBody>
      </p:sp>
      <p:sp>
        <p:nvSpPr>
          <p:cNvPr id="3" name="Text Placeholder 2">
            <a:extLst>
              <a:ext uri="{FF2B5EF4-FFF2-40B4-BE49-F238E27FC236}">
                <a16:creationId xmlns:a16="http://schemas.microsoft.com/office/drawing/2014/main" id="{041D3A6D-737D-7806-257A-AF96E9F9E2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EFE4C44-32D0-BD61-C558-6CC34E0F443B}"/>
              </a:ext>
            </a:extLst>
          </p:cNvPr>
          <p:cNvSpPr>
            <a:spLocks noGrp="1"/>
          </p:cNvSpPr>
          <p:nvPr>
            <p:ph type="dt" sz="half" idx="10"/>
          </p:nvPr>
        </p:nvSpPr>
        <p:spPr/>
        <p:txBody>
          <a:bodyPr/>
          <a:lstStyle/>
          <a:p>
            <a:fld id="{051E5948-41E3-4F88-A40B-83A149B4C568}" type="datetime1">
              <a:rPr lang="LID4096" smtClean="0"/>
              <a:t>01/22/2025</a:t>
            </a:fld>
            <a:endParaRPr lang="LID4096"/>
          </a:p>
        </p:txBody>
      </p:sp>
      <p:sp>
        <p:nvSpPr>
          <p:cNvPr id="5" name="Footer Placeholder 4">
            <a:extLst>
              <a:ext uri="{FF2B5EF4-FFF2-40B4-BE49-F238E27FC236}">
                <a16:creationId xmlns:a16="http://schemas.microsoft.com/office/drawing/2014/main" id="{ED48C569-055A-E16A-8A33-FAD606B8E7B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731820D-0AFB-D477-9BE6-AB74D5A939F8}"/>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219415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CF05-E6B5-847C-D390-18EA8535FE8C}"/>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7C5801A4-44F9-B68E-6A5C-FAD9265BFF9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Content Placeholder 3">
            <a:extLst>
              <a:ext uri="{FF2B5EF4-FFF2-40B4-BE49-F238E27FC236}">
                <a16:creationId xmlns:a16="http://schemas.microsoft.com/office/drawing/2014/main" id="{226972AD-C0EE-6F4B-7D20-D9C8D80821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Date Placeholder 4">
            <a:extLst>
              <a:ext uri="{FF2B5EF4-FFF2-40B4-BE49-F238E27FC236}">
                <a16:creationId xmlns:a16="http://schemas.microsoft.com/office/drawing/2014/main" id="{F6613E0B-1177-457A-3C76-79A4D3340040}"/>
              </a:ext>
            </a:extLst>
          </p:cNvPr>
          <p:cNvSpPr>
            <a:spLocks noGrp="1"/>
          </p:cNvSpPr>
          <p:nvPr>
            <p:ph type="dt" sz="half" idx="10"/>
          </p:nvPr>
        </p:nvSpPr>
        <p:spPr/>
        <p:txBody>
          <a:bodyPr/>
          <a:lstStyle/>
          <a:p>
            <a:fld id="{D96798FD-3A75-4DEE-B0B0-6BDEC9527D81}" type="datetime1">
              <a:rPr lang="LID4096" smtClean="0"/>
              <a:t>01/22/2025</a:t>
            </a:fld>
            <a:endParaRPr lang="LID4096"/>
          </a:p>
        </p:txBody>
      </p:sp>
      <p:sp>
        <p:nvSpPr>
          <p:cNvPr id="6" name="Footer Placeholder 5">
            <a:extLst>
              <a:ext uri="{FF2B5EF4-FFF2-40B4-BE49-F238E27FC236}">
                <a16:creationId xmlns:a16="http://schemas.microsoft.com/office/drawing/2014/main" id="{FB426E12-70FF-C016-474F-0F39F376DA3D}"/>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A156CD17-7E51-C9C3-6D72-E16873FEC68E}"/>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52412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A62D-D2A1-2244-AC4F-8485E2F2B3DF}"/>
              </a:ext>
            </a:extLst>
          </p:cNvPr>
          <p:cNvSpPr>
            <a:spLocks noGrp="1"/>
          </p:cNvSpPr>
          <p:nvPr>
            <p:ph type="title"/>
          </p:nvPr>
        </p:nvSpPr>
        <p:spPr>
          <a:xfrm>
            <a:off x="839788" y="365125"/>
            <a:ext cx="10515600" cy="1325563"/>
          </a:xfrm>
        </p:spPr>
        <p:txBody>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2E2D8281-D49F-F331-D364-17A220C34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08D2ED-C78B-FD89-53B0-759BCECA24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Text Placeholder 4">
            <a:extLst>
              <a:ext uri="{FF2B5EF4-FFF2-40B4-BE49-F238E27FC236}">
                <a16:creationId xmlns:a16="http://schemas.microsoft.com/office/drawing/2014/main" id="{0B562FF3-7087-BA97-33EB-7884D6EFD1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8A4E3E6-CB16-49BA-B1F2-076BE75941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7" name="Date Placeholder 6">
            <a:extLst>
              <a:ext uri="{FF2B5EF4-FFF2-40B4-BE49-F238E27FC236}">
                <a16:creationId xmlns:a16="http://schemas.microsoft.com/office/drawing/2014/main" id="{119EEA69-ECD8-C2CF-CF81-F54FDD124C4A}"/>
              </a:ext>
            </a:extLst>
          </p:cNvPr>
          <p:cNvSpPr>
            <a:spLocks noGrp="1"/>
          </p:cNvSpPr>
          <p:nvPr>
            <p:ph type="dt" sz="half" idx="10"/>
          </p:nvPr>
        </p:nvSpPr>
        <p:spPr/>
        <p:txBody>
          <a:bodyPr/>
          <a:lstStyle/>
          <a:p>
            <a:fld id="{039FCE4D-5FC0-41E4-A3C0-A81B984C8D20}" type="datetime1">
              <a:rPr lang="LID4096" smtClean="0"/>
              <a:t>01/22/2025</a:t>
            </a:fld>
            <a:endParaRPr lang="LID4096"/>
          </a:p>
        </p:txBody>
      </p:sp>
      <p:sp>
        <p:nvSpPr>
          <p:cNvPr id="8" name="Footer Placeholder 7">
            <a:extLst>
              <a:ext uri="{FF2B5EF4-FFF2-40B4-BE49-F238E27FC236}">
                <a16:creationId xmlns:a16="http://schemas.microsoft.com/office/drawing/2014/main" id="{133BE0E0-C3E7-3F8E-3EDD-91FA93BA2331}"/>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8D59C3C0-6B3F-C33A-AF5E-B25225954CF6}"/>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231894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F21B-7DFF-5EA6-2E48-8E3EE20901FB}"/>
              </a:ext>
            </a:extLst>
          </p:cNvPr>
          <p:cNvSpPr>
            <a:spLocks noGrp="1"/>
          </p:cNvSpPr>
          <p:nvPr>
            <p:ph type="title"/>
          </p:nvPr>
        </p:nvSpPr>
        <p:spPr/>
        <p:txBody>
          <a:bodyPr/>
          <a:lstStyle/>
          <a:p>
            <a:r>
              <a:rPr lang="en-GB"/>
              <a:t>Click to edit Master title style</a:t>
            </a:r>
            <a:endParaRPr lang="LID4096"/>
          </a:p>
        </p:txBody>
      </p:sp>
      <p:sp>
        <p:nvSpPr>
          <p:cNvPr id="3" name="Date Placeholder 2">
            <a:extLst>
              <a:ext uri="{FF2B5EF4-FFF2-40B4-BE49-F238E27FC236}">
                <a16:creationId xmlns:a16="http://schemas.microsoft.com/office/drawing/2014/main" id="{4AC248A0-901D-286D-4EC1-954B8AE8601F}"/>
              </a:ext>
            </a:extLst>
          </p:cNvPr>
          <p:cNvSpPr>
            <a:spLocks noGrp="1"/>
          </p:cNvSpPr>
          <p:nvPr>
            <p:ph type="dt" sz="half" idx="10"/>
          </p:nvPr>
        </p:nvSpPr>
        <p:spPr/>
        <p:txBody>
          <a:bodyPr/>
          <a:lstStyle/>
          <a:p>
            <a:fld id="{5AE57313-9304-4F2F-95E9-A8B22B84EE21}" type="datetime1">
              <a:rPr lang="LID4096" smtClean="0"/>
              <a:t>01/22/2025</a:t>
            </a:fld>
            <a:endParaRPr lang="LID4096"/>
          </a:p>
        </p:txBody>
      </p:sp>
      <p:sp>
        <p:nvSpPr>
          <p:cNvPr id="4" name="Footer Placeholder 3">
            <a:extLst>
              <a:ext uri="{FF2B5EF4-FFF2-40B4-BE49-F238E27FC236}">
                <a16:creationId xmlns:a16="http://schemas.microsoft.com/office/drawing/2014/main" id="{1B2E41DD-6736-0510-696C-262FE4709401}"/>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06863F7-2067-AEDE-9ED7-04EBA93B3495}"/>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5688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C0D15-CB7B-54DF-C1D7-272E93F445FA}"/>
              </a:ext>
            </a:extLst>
          </p:cNvPr>
          <p:cNvSpPr>
            <a:spLocks noGrp="1"/>
          </p:cNvSpPr>
          <p:nvPr>
            <p:ph type="dt" sz="half" idx="10"/>
          </p:nvPr>
        </p:nvSpPr>
        <p:spPr/>
        <p:txBody>
          <a:bodyPr/>
          <a:lstStyle/>
          <a:p>
            <a:fld id="{E5991A52-A974-4001-A132-5D90D8209A5B}" type="datetime1">
              <a:rPr lang="LID4096" smtClean="0"/>
              <a:t>01/22/2025</a:t>
            </a:fld>
            <a:endParaRPr lang="LID4096"/>
          </a:p>
        </p:txBody>
      </p:sp>
      <p:sp>
        <p:nvSpPr>
          <p:cNvPr id="3" name="Footer Placeholder 2">
            <a:extLst>
              <a:ext uri="{FF2B5EF4-FFF2-40B4-BE49-F238E27FC236}">
                <a16:creationId xmlns:a16="http://schemas.microsoft.com/office/drawing/2014/main" id="{CFBA269C-6D59-900D-E0DC-5E6207A6887F}"/>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41B7F2AD-127A-FE99-AF93-33370B6A74C1}"/>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2703850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C1AC-EFD6-43FD-4356-D013BB9217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Content Placeholder 2">
            <a:extLst>
              <a:ext uri="{FF2B5EF4-FFF2-40B4-BE49-F238E27FC236}">
                <a16:creationId xmlns:a16="http://schemas.microsoft.com/office/drawing/2014/main" id="{8BED1210-7B96-86BF-814A-994849EAD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Text Placeholder 3">
            <a:extLst>
              <a:ext uri="{FF2B5EF4-FFF2-40B4-BE49-F238E27FC236}">
                <a16:creationId xmlns:a16="http://schemas.microsoft.com/office/drawing/2014/main" id="{F15D8D65-C6A0-FD67-7432-A604434AC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9CB5CF-271E-D117-C36A-22F0F73E330E}"/>
              </a:ext>
            </a:extLst>
          </p:cNvPr>
          <p:cNvSpPr>
            <a:spLocks noGrp="1"/>
          </p:cNvSpPr>
          <p:nvPr>
            <p:ph type="dt" sz="half" idx="10"/>
          </p:nvPr>
        </p:nvSpPr>
        <p:spPr/>
        <p:txBody>
          <a:bodyPr/>
          <a:lstStyle/>
          <a:p>
            <a:fld id="{F4CFFDAC-415F-4FF3-A138-EFD2CA90A518}" type="datetime1">
              <a:rPr lang="LID4096" smtClean="0"/>
              <a:t>01/22/2025</a:t>
            </a:fld>
            <a:endParaRPr lang="LID4096"/>
          </a:p>
        </p:txBody>
      </p:sp>
      <p:sp>
        <p:nvSpPr>
          <p:cNvPr id="6" name="Footer Placeholder 5">
            <a:extLst>
              <a:ext uri="{FF2B5EF4-FFF2-40B4-BE49-F238E27FC236}">
                <a16:creationId xmlns:a16="http://schemas.microsoft.com/office/drawing/2014/main" id="{FB3E3A71-6F38-065D-4AFE-5562532754CC}"/>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C4A85D0-64C9-0006-46D3-00DC280A46CC}"/>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308365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D170-2D18-1899-5CC7-43E0CB531E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Picture Placeholder 2">
            <a:extLst>
              <a:ext uri="{FF2B5EF4-FFF2-40B4-BE49-F238E27FC236}">
                <a16:creationId xmlns:a16="http://schemas.microsoft.com/office/drawing/2014/main" id="{F0EB7B93-FFDD-3E0E-12AF-F3F68CFB2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7CFEF1D1-C18D-9F24-6EC3-E749ABA47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B9B9A1-2CDE-126B-D1BF-BDDB63B8EF99}"/>
              </a:ext>
            </a:extLst>
          </p:cNvPr>
          <p:cNvSpPr>
            <a:spLocks noGrp="1"/>
          </p:cNvSpPr>
          <p:nvPr>
            <p:ph type="dt" sz="half" idx="10"/>
          </p:nvPr>
        </p:nvSpPr>
        <p:spPr/>
        <p:txBody>
          <a:bodyPr/>
          <a:lstStyle/>
          <a:p>
            <a:fld id="{B051EA1A-A676-4787-86F2-E167DFF804AC}" type="datetime1">
              <a:rPr lang="LID4096" smtClean="0"/>
              <a:t>01/22/2025</a:t>
            </a:fld>
            <a:endParaRPr lang="LID4096"/>
          </a:p>
        </p:txBody>
      </p:sp>
      <p:sp>
        <p:nvSpPr>
          <p:cNvPr id="6" name="Footer Placeholder 5">
            <a:extLst>
              <a:ext uri="{FF2B5EF4-FFF2-40B4-BE49-F238E27FC236}">
                <a16:creationId xmlns:a16="http://schemas.microsoft.com/office/drawing/2014/main" id="{4CB54173-0CC5-6885-5C6B-39EC6FD5D1B8}"/>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38DCEE9A-8A1F-0F0F-8D59-80A71B07A110}"/>
              </a:ext>
            </a:extLst>
          </p:cNvPr>
          <p:cNvSpPr>
            <a:spLocks noGrp="1"/>
          </p:cNvSpPr>
          <p:nvPr>
            <p:ph type="sldNum" sz="quarter" idx="12"/>
          </p:nvPr>
        </p:nvSpPr>
        <p:spPr/>
        <p:txBody>
          <a:bodyPr/>
          <a:lstStyle/>
          <a:p>
            <a:fld id="{989B9541-6583-4DFE-8BC8-5659B333C968}" type="slidenum">
              <a:rPr lang="LID4096" smtClean="0"/>
              <a:t>‹#›</a:t>
            </a:fld>
            <a:endParaRPr lang="LID4096"/>
          </a:p>
        </p:txBody>
      </p:sp>
    </p:spTree>
    <p:extLst>
      <p:ext uri="{BB962C8B-B14F-4D97-AF65-F5344CB8AC3E}">
        <p14:creationId xmlns:p14="http://schemas.microsoft.com/office/powerpoint/2010/main" val="943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8C493-FCEA-697E-A70A-92CB0FFC81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C266ED9A-09B5-EEF0-B135-32D9EA344A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FB0E9EAA-7CE2-C847-F105-B044FB944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76029-8512-477C-90C6-6F0D398CC2CB}" type="datetime1">
              <a:rPr lang="LID4096" smtClean="0"/>
              <a:t>01/22/2025</a:t>
            </a:fld>
            <a:endParaRPr lang="LID4096"/>
          </a:p>
        </p:txBody>
      </p:sp>
      <p:sp>
        <p:nvSpPr>
          <p:cNvPr id="5" name="Footer Placeholder 4">
            <a:extLst>
              <a:ext uri="{FF2B5EF4-FFF2-40B4-BE49-F238E27FC236}">
                <a16:creationId xmlns:a16="http://schemas.microsoft.com/office/drawing/2014/main" id="{3F67BB67-43D3-BB5C-2239-8E71DE367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D9253115-E61A-43B7-53AD-A8D43DC9A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B9541-6583-4DFE-8BC8-5659B333C968}" type="slidenum">
              <a:rPr lang="LID4096" smtClean="0"/>
              <a:t>‹#›</a:t>
            </a:fld>
            <a:endParaRPr lang="LID4096"/>
          </a:p>
        </p:txBody>
      </p:sp>
    </p:spTree>
    <p:extLst>
      <p:ext uri="{BB962C8B-B14F-4D97-AF65-F5344CB8AC3E}">
        <p14:creationId xmlns:p14="http://schemas.microsoft.com/office/powerpoint/2010/main" val="609281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ebp"/><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8.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wmf"/><Relationship Id="rId11" Type="http://schemas.openxmlformats.org/officeDocument/2006/relationships/image" Target="../media/image37.jpeg"/><Relationship Id="rId5" Type="http://schemas.openxmlformats.org/officeDocument/2006/relationships/oleObject" Target="../embeddings/oleObject5.bin"/><Relationship Id="rId10" Type="http://schemas.openxmlformats.org/officeDocument/2006/relationships/image" Target="../media/image36.wmf"/><Relationship Id="rId4" Type="http://schemas.openxmlformats.org/officeDocument/2006/relationships/image" Target="../media/image32.wmf"/><Relationship Id="rId9" Type="http://schemas.openxmlformats.org/officeDocument/2006/relationships/image" Target="../media/image35.w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D1AE-F638-8CC7-0306-FB9B608BB3F0}"/>
              </a:ext>
            </a:extLst>
          </p:cNvPr>
          <p:cNvSpPr>
            <a:spLocks noGrp="1"/>
          </p:cNvSpPr>
          <p:nvPr>
            <p:ph type="ctrTitle"/>
          </p:nvPr>
        </p:nvSpPr>
        <p:spPr>
          <a:xfrm>
            <a:off x="211873" y="1982721"/>
            <a:ext cx="11653025" cy="1446279"/>
          </a:xfrm>
        </p:spPr>
        <p:txBody>
          <a:bodyPr>
            <a:noAutofit/>
          </a:bodyPr>
          <a:lstStyle/>
          <a:p>
            <a:r>
              <a:rPr lang="en-US" sz="3600" b="1" i="0" dirty="0">
                <a:effectLst/>
                <a:latin typeface="Roboto" panose="02000000000000000000" pitchFamily="2" charset="0"/>
              </a:rPr>
              <a:t>LUMINOSITY, BEAM AND BACKGROUND CONTROL SYSTEM RMS-R3 in the LHCb EXPERIMENT</a:t>
            </a:r>
            <a:endParaRPr lang="LID4096" sz="3600" dirty="0"/>
          </a:p>
        </p:txBody>
      </p:sp>
      <p:sp>
        <p:nvSpPr>
          <p:cNvPr id="3" name="Subtitle 2">
            <a:extLst>
              <a:ext uri="{FF2B5EF4-FFF2-40B4-BE49-F238E27FC236}">
                <a16:creationId xmlns:a16="http://schemas.microsoft.com/office/drawing/2014/main" id="{A8C5C58A-7C03-CD4D-8CB2-0117FA61E87A}"/>
              </a:ext>
            </a:extLst>
          </p:cNvPr>
          <p:cNvSpPr>
            <a:spLocks noGrp="1"/>
          </p:cNvSpPr>
          <p:nvPr>
            <p:ph type="subTitle" idx="1"/>
          </p:nvPr>
        </p:nvSpPr>
        <p:spPr>
          <a:xfrm>
            <a:off x="735980" y="3540902"/>
            <a:ext cx="10850137" cy="3082922"/>
          </a:xfrm>
        </p:spPr>
        <p:txBody>
          <a:bodyPr>
            <a:normAutofit lnSpcReduction="10000"/>
          </a:bodyPr>
          <a:lstStyle/>
          <a:p>
            <a:r>
              <a:rPr lang="en-GB" dirty="0"/>
              <a:t>S. Chernyshenko, V. Pugatch, D. </a:t>
            </a:r>
            <a:r>
              <a:rPr lang="en-GB" dirty="0" err="1"/>
              <a:t>Ramazanov</a:t>
            </a:r>
            <a:r>
              <a:rPr lang="en-GB" dirty="0"/>
              <a:t>, V. </a:t>
            </a:r>
            <a:r>
              <a:rPr lang="en-GB" dirty="0" err="1"/>
              <a:t>Kyva</a:t>
            </a:r>
            <a:r>
              <a:rPr lang="en-GB" dirty="0"/>
              <a:t>, O. Okhrimenko, V. Dobishuk</a:t>
            </a:r>
          </a:p>
          <a:p>
            <a:r>
              <a:rPr lang="en-US" sz="1800" b="0" i="0" dirty="0">
                <a:effectLst/>
                <a:latin typeface="Arial" panose="020B0604020202020204" pitchFamily="34" charset="0"/>
              </a:rPr>
              <a:t>Institute for Nuclear Research of the National Academy of Sciences of Ukraine (KINR) </a:t>
            </a:r>
          </a:p>
          <a:p>
            <a:endParaRPr lang="en-US" sz="1800" dirty="0">
              <a:latin typeface="Arial" panose="020B0604020202020204" pitchFamily="34" charset="0"/>
            </a:endParaRPr>
          </a:p>
          <a:p>
            <a:endParaRPr lang="en-US" sz="1800" dirty="0">
              <a:latin typeface="Arial" panose="020B0604020202020204" pitchFamily="34" charset="0"/>
            </a:endParaRPr>
          </a:p>
          <a:p>
            <a:endParaRPr lang="en-US" sz="1800" dirty="0">
              <a:latin typeface="Arial" panose="020B0604020202020204" pitchFamily="34" charset="0"/>
            </a:endParaRPr>
          </a:p>
          <a:p>
            <a:r>
              <a:rPr lang="en-US" dirty="0">
                <a:latin typeface="Arial" panose="020B0604020202020204" pitchFamily="34" charset="0"/>
              </a:rPr>
              <a:t>HEP-TEC 2025</a:t>
            </a:r>
          </a:p>
          <a:p>
            <a:r>
              <a:rPr lang="en-US" b="0" i="0" dirty="0">
                <a:solidFill>
                  <a:srgbClr val="444444"/>
                </a:solidFill>
                <a:effectLst/>
                <a:latin typeface="Heebo" panose="020F0502020204030204" pitchFamily="2" charset="-79"/>
                <a:cs typeface="Heebo" panose="020F0502020204030204" pitchFamily="2" charset="-79"/>
              </a:rPr>
              <a:t>“High Energy Physics. Theoretical and Experimental Challenges”</a:t>
            </a:r>
            <a:endParaRPr lang="en-US" dirty="0">
              <a:latin typeface="Arial" panose="020B0604020202020204" pitchFamily="34" charset="0"/>
            </a:endParaRPr>
          </a:p>
          <a:p>
            <a:r>
              <a:rPr lang="en-US" dirty="0">
                <a:latin typeface="Arial" panose="020B0604020202020204" pitchFamily="34" charset="0"/>
              </a:rPr>
              <a:t>Kyiv, Jan 21-22, 2025</a:t>
            </a:r>
            <a:endParaRPr lang="LID4096" dirty="0"/>
          </a:p>
        </p:txBody>
      </p:sp>
      <p:pic>
        <p:nvPicPr>
          <p:cNvPr id="6" name="Picture 5">
            <a:extLst>
              <a:ext uri="{FF2B5EF4-FFF2-40B4-BE49-F238E27FC236}">
                <a16:creationId xmlns:a16="http://schemas.microsoft.com/office/drawing/2014/main" id="{A5AF98C1-137F-8058-A253-81F62A6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14078" cy="990751"/>
          </a:xfrm>
          <a:prstGeom prst="rect">
            <a:avLst/>
          </a:prstGeom>
        </p:spPr>
      </p:pic>
      <p:pic>
        <p:nvPicPr>
          <p:cNvPr id="7" name="Рисунок 5">
            <a:extLst>
              <a:ext uri="{FF2B5EF4-FFF2-40B4-BE49-F238E27FC236}">
                <a16:creationId xmlns:a16="http://schemas.microsoft.com/office/drawing/2014/main" id="{25A6A101-10F8-4693-452F-96EA70E701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1288" y="0"/>
            <a:ext cx="3767105" cy="1157599"/>
          </a:xfrm>
          <a:prstGeom prst="rect">
            <a:avLst/>
          </a:prstGeom>
          <a:noFill/>
        </p:spPr>
      </p:pic>
      <p:pic>
        <p:nvPicPr>
          <p:cNvPr id="8" name="Picture 7">
            <a:extLst>
              <a:ext uri="{FF2B5EF4-FFF2-40B4-BE49-F238E27FC236}">
                <a16:creationId xmlns:a16="http://schemas.microsoft.com/office/drawing/2014/main" id="{4D7B55E0-960B-1879-2AAF-F7CAA1FBA5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4016" y="0"/>
            <a:ext cx="1895160" cy="1870819"/>
          </a:xfrm>
          <a:prstGeom prst="rect">
            <a:avLst/>
          </a:prstGeom>
          <a:noFill/>
        </p:spPr>
      </p:pic>
      <p:pic>
        <p:nvPicPr>
          <p:cNvPr id="9" name="Picture 8" descr="lhcb_logo">
            <a:extLst>
              <a:ext uri="{FF2B5EF4-FFF2-40B4-BE49-F238E27FC236}">
                <a16:creationId xmlns:a16="http://schemas.microsoft.com/office/drawing/2014/main" id="{AEDDB7FB-B2BF-F084-4425-D2FC7ED2A0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94799" y="0"/>
            <a:ext cx="2797201" cy="1864800"/>
          </a:xfrm>
          <a:prstGeom prst="rect">
            <a:avLst/>
          </a:prstGeom>
          <a:noFill/>
          <a:ln>
            <a:noFill/>
          </a:ln>
        </p:spPr>
      </p:pic>
      <p:sp>
        <p:nvSpPr>
          <p:cNvPr id="10" name="Slide Number Placeholder 9">
            <a:extLst>
              <a:ext uri="{FF2B5EF4-FFF2-40B4-BE49-F238E27FC236}">
                <a16:creationId xmlns:a16="http://schemas.microsoft.com/office/drawing/2014/main" id="{6D608E07-6452-E83E-9A0C-8EFE80187DA5}"/>
              </a:ext>
            </a:extLst>
          </p:cNvPr>
          <p:cNvSpPr>
            <a:spLocks noGrp="1"/>
          </p:cNvSpPr>
          <p:nvPr>
            <p:ph type="sldNum" sz="quarter" idx="12"/>
          </p:nvPr>
        </p:nvSpPr>
        <p:spPr/>
        <p:txBody>
          <a:bodyPr/>
          <a:lstStyle/>
          <a:p>
            <a:fld id="{989B9541-6583-4DFE-8BC8-5659B333C968}" type="slidenum">
              <a:rPr lang="LID4096" smtClean="0"/>
              <a:t>1</a:t>
            </a:fld>
            <a:endParaRPr lang="LID4096"/>
          </a:p>
        </p:txBody>
      </p:sp>
    </p:spTree>
    <p:extLst>
      <p:ext uri="{BB962C8B-B14F-4D97-AF65-F5344CB8AC3E}">
        <p14:creationId xmlns:p14="http://schemas.microsoft.com/office/powerpoint/2010/main" val="44139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66216C-5A17-70D5-AFF0-D0A3A95D3205}"/>
              </a:ext>
            </a:extLst>
          </p:cNvPr>
          <p:cNvSpPr>
            <a:spLocks noGrp="1"/>
          </p:cNvSpPr>
          <p:nvPr>
            <p:ph type="title"/>
          </p:nvPr>
        </p:nvSpPr>
        <p:spPr>
          <a:xfrm>
            <a:off x="-33955" y="0"/>
            <a:ext cx="12225955" cy="681037"/>
          </a:xfrm>
        </p:spPr>
        <p:txBody>
          <a:bodyPr>
            <a:noAutofit/>
          </a:bodyPr>
          <a:lstStyle/>
          <a:p>
            <a:pPr algn="ctr"/>
            <a:r>
              <a:rPr lang="en-US" sz="3600" b="1" dirty="0"/>
              <a:t>RMS-R3 data on the beam and background monitoring panel</a:t>
            </a:r>
            <a:endParaRPr lang="x-none" sz="3600" b="1" dirty="0"/>
          </a:p>
        </p:txBody>
      </p:sp>
      <p:pic>
        <p:nvPicPr>
          <p:cNvPr id="10" name="Picture 9">
            <a:extLst>
              <a:ext uri="{FF2B5EF4-FFF2-40B4-BE49-F238E27FC236}">
                <a16:creationId xmlns:a16="http://schemas.microsoft.com/office/drawing/2014/main" id="{4D0FBB0E-97E0-3F61-15CD-5E45D10B0D6F}"/>
              </a:ext>
            </a:extLst>
          </p:cNvPr>
          <p:cNvPicPr>
            <a:picLocks noChangeAspect="1"/>
          </p:cNvPicPr>
          <p:nvPr/>
        </p:nvPicPr>
        <p:blipFill>
          <a:blip r:embed="rId2"/>
          <a:stretch>
            <a:fillRect/>
          </a:stretch>
        </p:blipFill>
        <p:spPr>
          <a:xfrm>
            <a:off x="4893" y="658951"/>
            <a:ext cx="5915334" cy="6176963"/>
          </a:xfrm>
          <a:prstGeom prst="rect">
            <a:avLst/>
          </a:prstGeom>
        </p:spPr>
      </p:pic>
      <p:pic>
        <p:nvPicPr>
          <p:cNvPr id="14" name="Picture 13">
            <a:extLst>
              <a:ext uri="{FF2B5EF4-FFF2-40B4-BE49-F238E27FC236}">
                <a16:creationId xmlns:a16="http://schemas.microsoft.com/office/drawing/2014/main" id="{8AE8F9E6-9F09-C7BE-FA62-C514E71A0668}"/>
              </a:ext>
            </a:extLst>
          </p:cNvPr>
          <p:cNvPicPr>
            <a:picLocks noChangeAspect="1"/>
          </p:cNvPicPr>
          <p:nvPr/>
        </p:nvPicPr>
        <p:blipFill>
          <a:blip r:embed="rId3"/>
          <a:stretch>
            <a:fillRect/>
          </a:stretch>
        </p:blipFill>
        <p:spPr>
          <a:xfrm>
            <a:off x="6654984" y="681037"/>
            <a:ext cx="4549744" cy="3066396"/>
          </a:xfrm>
          <a:prstGeom prst="rect">
            <a:avLst/>
          </a:prstGeom>
        </p:spPr>
      </p:pic>
      <p:sp>
        <p:nvSpPr>
          <p:cNvPr id="15" name="Slide Number Placeholder 14">
            <a:extLst>
              <a:ext uri="{FF2B5EF4-FFF2-40B4-BE49-F238E27FC236}">
                <a16:creationId xmlns:a16="http://schemas.microsoft.com/office/drawing/2014/main" id="{643B23B5-ED2C-220D-5F05-F0AC37394255}"/>
              </a:ext>
            </a:extLst>
          </p:cNvPr>
          <p:cNvSpPr>
            <a:spLocks noGrp="1"/>
          </p:cNvSpPr>
          <p:nvPr>
            <p:ph type="sldNum" sz="quarter" idx="12"/>
          </p:nvPr>
        </p:nvSpPr>
        <p:spPr/>
        <p:txBody>
          <a:bodyPr/>
          <a:lstStyle/>
          <a:p>
            <a:fld id="{8E954D5F-17C4-414E-8524-CA04D80B9CA1}" type="slidenum">
              <a:rPr lang="x-none" smtClean="0"/>
              <a:t>10</a:t>
            </a:fld>
            <a:endParaRPr lang="x-none"/>
          </a:p>
        </p:txBody>
      </p:sp>
      <p:pic>
        <p:nvPicPr>
          <p:cNvPr id="3" name="Picture 2">
            <a:extLst>
              <a:ext uri="{FF2B5EF4-FFF2-40B4-BE49-F238E27FC236}">
                <a16:creationId xmlns:a16="http://schemas.microsoft.com/office/drawing/2014/main" id="{9932051C-4788-C252-584C-46AE01286021}"/>
              </a:ext>
            </a:extLst>
          </p:cNvPr>
          <p:cNvPicPr>
            <a:picLocks noChangeAspect="1"/>
          </p:cNvPicPr>
          <p:nvPr/>
        </p:nvPicPr>
        <p:blipFill>
          <a:blip r:embed="rId4"/>
          <a:stretch>
            <a:fillRect/>
          </a:stretch>
        </p:blipFill>
        <p:spPr>
          <a:xfrm>
            <a:off x="5920227" y="3872249"/>
            <a:ext cx="6271773" cy="2965281"/>
          </a:xfrm>
          <a:prstGeom prst="rect">
            <a:avLst/>
          </a:prstGeom>
        </p:spPr>
      </p:pic>
    </p:spTree>
    <p:extLst>
      <p:ext uri="{BB962C8B-B14F-4D97-AF65-F5344CB8AC3E}">
        <p14:creationId xmlns:p14="http://schemas.microsoft.com/office/powerpoint/2010/main" val="348389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271D-ED25-3610-B7AC-3AAF126A4DBD}"/>
              </a:ext>
            </a:extLst>
          </p:cNvPr>
          <p:cNvSpPr>
            <a:spLocks noGrp="1"/>
          </p:cNvSpPr>
          <p:nvPr>
            <p:ph type="title"/>
          </p:nvPr>
        </p:nvSpPr>
        <p:spPr>
          <a:xfrm>
            <a:off x="838200" y="63872"/>
            <a:ext cx="10515600" cy="1325563"/>
          </a:xfrm>
        </p:spPr>
        <p:txBody>
          <a:bodyPr/>
          <a:lstStyle/>
          <a:p>
            <a:r>
              <a:rPr lang="en-GB" b="1" dirty="0"/>
              <a:t>RMS-R3 as an additional luminosity counter</a:t>
            </a:r>
            <a:endParaRPr lang="x-none" b="1" dirty="0"/>
          </a:p>
        </p:txBody>
      </p:sp>
      <p:sp>
        <p:nvSpPr>
          <p:cNvPr id="3" name="Content Placeholder 2">
            <a:extLst>
              <a:ext uri="{FF2B5EF4-FFF2-40B4-BE49-F238E27FC236}">
                <a16:creationId xmlns:a16="http://schemas.microsoft.com/office/drawing/2014/main" id="{C7344E98-CFBE-B6C5-1D88-536D174B61F1}"/>
              </a:ext>
            </a:extLst>
          </p:cNvPr>
          <p:cNvSpPr>
            <a:spLocks noGrp="1"/>
          </p:cNvSpPr>
          <p:nvPr>
            <p:ph idx="1"/>
          </p:nvPr>
        </p:nvSpPr>
        <p:spPr>
          <a:xfrm>
            <a:off x="956756" y="1163400"/>
            <a:ext cx="10397044" cy="1622380"/>
          </a:xfrm>
        </p:spPr>
        <p:txBody>
          <a:bodyPr>
            <a:normAutofit lnSpcReduction="10000"/>
          </a:bodyPr>
          <a:lstStyle/>
          <a:p>
            <a:pPr marL="285750" indent="-285750">
              <a:buFont typeface="Arial" panose="020B0604020202020204" pitchFamily="34" charset="0"/>
              <a:buChar char="•"/>
            </a:pPr>
            <a:r>
              <a:rPr lang="en-US" sz="2600" dirty="0"/>
              <a:t>Currently, LHCb provides instantaneous luminosity for LHC -&gt; beams are adjusted -&gt; target luminosity is being reached</a:t>
            </a:r>
            <a:endParaRPr lang="uk-UA" sz="2600" dirty="0"/>
          </a:p>
          <a:p>
            <a:pPr marL="285750" indent="-285750">
              <a:buFont typeface="Arial" panose="020B0604020202020204" pitchFamily="34" charset="0"/>
              <a:buChar char="•"/>
            </a:pPr>
            <a:r>
              <a:rPr lang="en-US" sz="2600" dirty="0"/>
              <a:t>PLUME is the main luminosity counter</a:t>
            </a:r>
            <a:endParaRPr lang="uk-UA" sz="2600" dirty="0"/>
          </a:p>
          <a:p>
            <a:pPr marL="285750" indent="-285750">
              <a:buFont typeface="Arial" panose="020B0604020202020204" pitchFamily="34" charset="0"/>
              <a:buChar char="•"/>
            </a:pPr>
            <a:r>
              <a:rPr lang="en-US" sz="2600" dirty="0"/>
              <a:t>RMS-R3 - backup luminosity counter</a:t>
            </a:r>
            <a:endParaRPr lang="x-none" sz="2000" dirty="0"/>
          </a:p>
        </p:txBody>
      </p:sp>
      <p:pic>
        <p:nvPicPr>
          <p:cNvPr id="6" name="Рисунок 3">
            <a:extLst>
              <a:ext uri="{FF2B5EF4-FFF2-40B4-BE49-F238E27FC236}">
                <a16:creationId xmlns:a16="http://schemas.microsoft.com/office/drawing/2014/main" id="{61F76432-75AF-A151-97B7-0999216DD6CE}"/>
              </a:ext>
            </a:extLst>
          </p:cNvPr>
          <p:cNvPicPr>
            <a:picLocks noChangeAspect="1"/>
          </p:cNvPicPr>
          <p:nvPr/>
        </p:nvPicPr>
        <p:blipFill>
          <a:blip r:embed="rId2"/>
          <a:stretch>
            <a:fillRect/>
          </a:stretch>
        </p:blipFill>
        <p:spPr>
          <a:xfrm>
            <a:off x="956756" y="3313068"/>
            <a:ext cx="10001250" cy="3481060"/>
          </a:xfrm>
          <a:prstGeom prst="rect">
            <a:avLst/>
          </a:prstGeom>
        </p:spPr>
      </p:pic>
      <p:sp>
        <p:nvSpPr>
          <p:cNvPr id="4" name="Прямоугольник: скругленные углы 4">
            <a:extLst>
              <a:ext uri="{FF2B5EF4-FFF2-40B4-BE49-F238E27FC236}">
                <a16:creationId xmlns:a16="http://schemas.microsoft.com/office/drawing/2014/main" id="{D1FE3908-DFAD-E1D1-5531-CAB7F8B36B10}"/>
              </a:ext>
            </a:extLst>
          </p:cNvPr>
          <p:cNvSpPr/>
          <p:nvPr/>
        </p:nvSpPr>
        <p:spPr>
          <a:xfrm>
            <a:off x="3579780" y="4596312"/>
            <a:ext cx="904672" cy="175585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 name="Прямая со стрелкой 5">
            <a:extLst>
              <a:ext uri="{FF2B5EF4-FFF2-40B4-BE49-F238E27FC236}">
                <a16:creationId xmlns:a16="http://schemas.microsoft.com/office/drawing/2014/main" id="{775FFE67-95C3-77C0-5AF2-0E2EC4BC534C}"/>
              </a:ext>
            </a:extLst>
          </p:cNvPr>
          <p:cNvCxnSpPr>
            <a:cxnSpLocks/>
          </p:cNvCxnSpPr>
          <p:nvPr/>
        </p:nvCxnSpPr>
        <p:spPr>
          <a:xfrm>
            <a:off x="3048000" y="3230167"/>
            <a:ext cx="806824" cy="13661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07B7EB-AC06-B18E-F23C-DA0E5620D1B4}"/>
              </a:ext>
            </a:extLst>
          </p:cNvPr>
          <p:cNvSpPr txBox="1"/>
          <p:nvPr/>
        </p:nvSpPr>
        <p:spPr>
          <a:xfrm>
            <a:off x="0" y="2830057"/>
            <a:ext cx="10816112" cy="400110"/>
          </a:xfrm>
          <a:prstGeom prst="rect">
            <a:avLst/>
          </a:prstGeom>
          <a:noFill/>
        </p:spPr>
        <p:txBody>
          <a:bodyPr wrap="square">
            <a:spAutoFit/>
          </a:bodyPr>
          <a:lstStyle/>
          <a:p>
            <a:r>
              <a:rPr lang="en-US" sz="2000" b="1" dirty="0"/>
              <a:t>RMS-R3 used as a backup online luminosity meter</a:t>
            </a:r>
            <a:endParaRPr lang="x-none" sz="2000" b="1" dirty="0"/>
          </a:p>
        </p:txBody>
      </p:sp>
      <p:sp>
        <p:nvSpPr>
          <p:cNvPr id="11" name="Slide Number Placeholder 10">
            <a:extLst>
              <a:ext uri="{FF2B5EF4-FFF2-40B4-BE49-F238E27FC236}">
                <a16:creationId xmlns:a16="http://schemas.microsoft.com/office/drawing/2014/main" id="{3E97C57D-7AF9-457F-A4E8-B92D0F179B71}"/>
              </a:ext>
            </a:extLst>
          </p:cNvPr>
          <p:cNvSpPr>
            <a:spLocks noGrp="1"/>
          </p:cNvSpPr>
          <p:nvPr>
            <p:ph type="sldNum" sz="quarter" idx="12"/>
          </p:nvPr>
        </p:nvSpPr>
        <p:spPr/>
        <p:txBody>
          <a:bodyPr/>
          <a:lstStyle/>
          <a:p>
            <a:fld id="{8E954D5F-17C4-414E-8524-CA04D80B9CA1}" type="slidenum">
              <a:rPr lang="x-none" smtClean="0"/>
              <a:t>11</a:t>
            </a:fld>
            <a:endParaRPr lang="x-none"/>
          </a:p>
        </p:txBody>
      </p:sp>
    </p:spTree>
    <p:extLst>
      <p:ext uri="{BB962C8B-B14F-4D97-AF65-F5344CB8AC3E}">
        <p14:creationId xmlns:p14="http://schemas.microsoft.com/office/powerpoint/2010/main" val="395733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21F642-41DD-D8AB-76F6-82BF2D1C300E}"/>
              </a:ext>
            </a:extLst>
          </p:cNvPr>
          <p:cNvSpPr>
            <a:spLocks noGrp="1"/>
          </p:cNvSpPr>
          <p:nvPr>
            <p:ph type="title"/>
          </p:nvPr>
        </p:nvSpPr>
        <p:spPr>
          <a:xfrm>
            <a:off x="838200" y="44676"/>
            <a:ext cx="10515600" cy="1044790"/>
          </a:xfrm>
        </p:spPr>
        <p:txBody>
          <a:bodyPr>
            <a:normAutofit/>
          </a:bodyPr>
          <a:lstStyle/>
          <a:p>
            <a:r>
              <a:rPr lang="en-US" dirty="0"/>
              <a:t>Theory of asymmetries method</a:t>
            </a:r>
            <a:endParaRPr lang="ru-UA" dirty="0"/>
          </a:p>
        </p:txBody>
      </p:sp>
      <p:graphicFrame>
        <p:nvGraphicFramePr>
          <p:cNvPr id="5" name="Объект 4">
            <a:extLst>
              <a:ext uri="{FF2B5EF4-FFF2-40B4-BE49-F238E27FC236}">
                <a16:creationId xmlns:a16="http://schemas.microsoft.com/office/drawing/2014/main" id="{2E0EDE90-2329-A4DB-C302-DC0EFEE0C32D}"/>
              </a:ext>
            </a:extLst>
          </p:cNvPr>
          <p:cNvGraphicFramePr>
            <a:graphicFrameLocks noChangeAspect="1"/>
          </p:cNvGraphicFramePr>
          <p:nvPr/>
        </p:nvGraphicFramePr>
        <p:xfrm>
          <a:off x="2743200" y="3633788"/>
          <a:ext cx="5764213" cy="1363662"/>
        </p:xfrm>
        <a:graphic>
          <a:graphicData uri="http://schemas.openxmlformats.org/presentationml/2006/ole">
            <mc:AlternateContent xmlns:mc="http://schemas.openxmlformats.org/markup-compatibility/2006">
              <mc:Choice xmlns:v="urn:schemas-microsoft-com:vml" Requires="v">
                <p:oleObj name="Equation" r:id="rId2" imgW="1879560" imgH="444240" progId="Equation.DSMT4">
                  <p:embed/>
                </p:oleObj>
              </mc:Choice>
              <mc:Fallback>
                <p:oleObj name="Equation" r:id="rId2" imgW="1879560" imgH="444240" progId="Equation.DSMT4">
                  <p:embed/>
                  <p:pic>
                    <p:nvPicPr>
                      <p:cNvPr id="5" name="Объект 4">
                        <a:extLst>
                          <a:ext uri="{FF2B5EF4-FFF2-40B4-BE49-F238E27FC236}">
                            <a16:creationId xmlns:a16="http://schemas.microsoft.com/office/drawing/2014/main" id="{2E0EDE90-2329-A4DB-C302-DC0EFEE0C32D}"/>
                          </a:ext>
                        </a:extLst>
                      </p:cNvPr>
                      <p:cNvPicPr/>
                      <p:nvPr/>
                    </p:nvPicPr>
                    <p:blipFill>
                      <a:blip r:embed="rId3"/>
                      <a:stretch>
                        <a:fillRect/>
                      </a:stretch>
                    </p:blipFill>
                    <p:spPr>
                      <a:xfrm>
                        <a:off x="2743200" y="3633788"/>
                        <a:ext cx="5764213" cy="136366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C902D0A-8197-6D61-B8B4-F73D446C312A}"/>
              </a:ext>
            </a:extLst>
          </p:cNvPr>
          <p:cNvSpPr txBox="1"/>
          <p:nvPr/>
        </p:nvSpPr>
        <p:spPr>
          <a:xfrm>
            <a:off x="1081203" y="991865"/>
            <a:ext cx="6935339" cy="1569660"/>
          </a:xfrm>
          <a:prstGeom prst="rect">
            <a:avLst/>
          </a:prstGeom>
          <a:noFill/>
        </p:spPr>
        <p:txBody>
          <a:bodyPr wrap="square">
            <a:spAutoFit/>
          </a:bodyPr>
          <a:lstStyle/>
          <a:p>
            <a:pPr algn="ctr"/>
            <a:r>
              <a:rPr lang="uk-UA" sz="2400" b="1" i="0" dirty="0">
                <a:solidFill>
                  <a:srgbClr val="000000"/>
                </a:solidFill>
                <a:effectLst/>
                <a:latin typeface="TimesNewRomanPS-BoldMT"/>
                <a:ea typeface="Times New Roman" panose="02020603050405020304" pitchFamily="18" charset="0"/>
              </a:rPr>
              <a:t>А</a:t>
            </a:r>
            <a:r>
              <a:rPr lang="en-US" sz="2400" b="1" i="0" baseline="-25000" dirty="0" err="1">
                <a:solidFill>
                  <a:srgbClr val="000000"/>
                </a:solidFill>
                <a:effectLst/>
                <a:latin typeface="TimesNewRomanPS-BoldMT"/>
                <a:ea typeface="Times New Roman" panose="02020603050405020304" pitchFamily="18" charset="0"/>
              </a:rPr>
              <a:t>ij</a:t>
            </a:r>
            <a:r>
              <a:rPr lang="uk-UA" sz="2400" b="1" i="0" dirty="0">
                <a:solidFill>
                  <a:srgbClr val="000000"/>
                </a:solidFill>
                <a:effectLst/>
                <a:latin typeface="TimesNewRomanPS-BoldMT"/>
                <a:ea typeface="Times New Roman" panose="02020603050405020304" pitchFamily="18" charset="0"/>
              </a:rPr>
              <a:t>  =   (</a:t>
            </a:r>
            <a:r>
              <a:rPr lang="en-US" sz="2400" b="1" i="0" dirty="0">
                <a:solidFill>
                  <a:srgbClr val="000000"/>
                </a:solidFill>
                <a:effectLst/>
                <a:latin typeface="TimesNewRomanPS-BoldMT"/>
                <a:ea typeface="Times New Roman" panose="02020603050405020304" pitchFamily="18" charset="0"/>
              </a:rPr>
              <a:t>R</a:t>
            </a:r>
            <a:r>
              <a:rPr lang="en-US" sz="2400" b="1" i="0" baseline="-25000" dirty="0">
                <a:solidFill>
                  <a:srgbClr val="000000"/>
                </a:solidFill>
                <a:effectLst/>
                <a:latin typeface="TimesNewRomanPS-BoldMT"/>
                <a:ea typeface="Times New Roman" panose="02020603050405020304" pitchFamily="18" charset="0"/>
              </a:rPr>
              <a:t>i</a:t>
            </a:r>
            <a:r>
              <a:rPr lang="uk-UA" sz="2400" b="1" i="0" dirty="0">
                <a:solidFill>
                  <a:srgbClr val="000000"/>
                </a:solidFill>
                <a:effectLst/>
                <a:latin typeface="TimesNewRomanPS-BoldMT"/>
                <a:ea typeface="Times New Roman" panose="02020603050405020304" pitchFamily="18" charset="0"/>
              </a:rPr>
              <a:t> – </a:t>
            </a:r>
            <a:r>
              <a:rPr lang="en-US" sz="2400" b="1" i="0" dirty="0" err="1">
                <a:solidFill>
                  <a:srgbClr val="000000"/>
                </a:solidFill>
                <a:effectLst/>
                <a:latin typeface="TimesNewRomanPS-BoldMT"/>
                <a:ea typeface="Times New Roman" panose="02020603050405020304" pitchFamily="18" charset="0"/>
              </a:rPr>
              <a:t>R</a:t>
            </a:r>
            <a:r>
              <a:rPr lang="en-US" sz="2400" b="1" i="0" baseline="-25000" dirty="0" err="1">
                <a:solidFill>
                  <a:srgbClr val="000000"/>
                </a:solidFill>
                <a:effectLst/>
                <a:latin typeface="TimesNewRomanPS-BoldMT"/>
                <a:ea typeface="Times New Roman" panose="02020603050405020304" pitchFamily="18" charset="0"/>
              </a:rPr>
              <a:t>j</a:t>
            </a:r>
            <a:r>
              <a:rPr lang="uk-UA" sz="2400" b="1" i="0" dirty="0">
                <a:solidFill>
                  <a:srgbClr val="000000"/>
                </a:solidFill>
                <a:effectLst/>
                <a:latin typeface="TimesNewRomanPS-BoldMT"/>
                <a:ea typeface="Times New Roman" panose="02020603050405020304" pitchFamily="18" charset="0"/>
              </a:rPr>
              <a:t> ) / (</a:t>
            </a:r>
            <a:r>
              <a:rPr lang="en-US" sz="2400" b="1" i="0" dirty="0">
                <a:solidFill>
                  <a:srgbClr val="000000"/>
                </a:solidFill>
                <a:effectLst/>
                <a:latin typeface="TimesNewRomanPS-BoldMT"/>
                <a:ea typeface="Times New Roman" panose="02020603050405020304" pitchFamily="18" charset="0"/>
              </a:rPr>
              <a:t>R</a:t>
            </a:r>
            <a:r>
              <a:rPr lang="en-US" sz="2400" b="1" i="0" baseline="-25000" dirty="0">
                <a:solidFill>
                  <a:srgbClr val="000000"/>
                </a:solidFill>
                <a:effectLst/>
                <a:latin typeface="TimesNewRomanPS-BoldMT"/>
                <a:ea typeface="Times New Roman" panose="02020603050405020304" pitchFamily="18" charset="0"/>
              </a:rPr>
              <a:t>i</a:t>
            </a:r>
            <a:r>
              <a:rPr lang="uk-UA" sz="2400" b="1" i="0" dirty="0">
                <a:solidFill>
                  <a:srgbClr val="000000"/>
                </a:solidFill>
                <a:effectLst/>
                <a:latin typeface="TimesNewRomanPS-BoldMT"/>
                <a:ea typeface="Times New Roman" panose="02020603050405020304" pitchFamily="18" charset="0"/>
              </a:rPr>
              <a:t> + </a:t>
            </a:r>
            <a:r>
              <a:rPr lang="en-US" sz="2400" b="1" i="0" dirty="0" err="1">
                <a:solidFill>
                  <a:srgbClr val="000000"/>
                </a:solidFill>
                <a:effectLst/>
                <a:latin typeface="TimesNewRomanPS-BoldMT"/>
                <a:ea typeface="Times New Roman" panose="02020603050405020304" pitchFamily="18" charset="0"/>
              </a:rPr>
              <a:t>R</a:t>
            </a:r>
            <a:r>
              <a:rPr lang="en-US" sz="2400" b="1" i="0" baseline="-25000" dirty="0" err="1">
                <a:solidFill>
                  <a:srgbClr val="000000"/>
                </a:solidFill>
                <a:effectLst/>
                <a:latin typeface="TimesNewRomanPS-BoldMT"/>
                <a:ea typeface="Times New Roman" panose="02020603050405020304" pitchFamily="18" charset="0"/>
              </a:rPr>
              <a:t>j</a:t>
            </a:r>
            <a:r>
              <a:rPr lang="uk-UA" sz="2400" b="1" i="0" dirty="0">
                <a:solidFill>
                  <a:srgbClr val="000000"/>
                </a:solidFill>
                <a:effectLst/>
                <a:latin typeface="TimesNewRomanPS-BoldMT"/>
                <a:ea typeface="Times New Roman" panose="02020603050405020304" pitchFamily="18" charset="0"/>
              </a:rPr>
              <a:t> ),</a:t>
            </a:r>
            <a:endParaRPr lang="uk-UA" sz="2400" b="1" dirty="0">
              <a:latin typeface="Times New Roman" panose="02020603050405020304" pitchFamily="18" charset="0"/>
              <a:ea typeface="Times New Roman" panose="02020603050405020304" pitchFamily="18" charset="0"/>
            </a:endParaRPr>
          </a:p>
          <a:p>
            <a:pPr algn="ctr"/>
            <a:r>
              <a:rPr lang="en-US" sz="2400" b="1" i="0" dirty="0">
                <a:solidFill>
                  <a:srgbClr val="000000"/>
                </a:solidFill>
                <a:effectLst/>
                <a:latin typeface="TimesNewRomanPS-BoldMT"/>
                <a:ea typeface="Times New Roman" panose="02020603050405020304" pitchFamily="18" charset="0"/>
              </a:rPr>
              <a:t>where Ri and </a:t>
            </a:r>
            <a:r>
              <a:rPr lang="en-US" sz="2400" b="1" i="0" dirty="0" err="1">
                <a:solidFill>
                  <a:srgbClr val="000000"/>
                </a:solidFill>
                <a:effectLst/>
                <a:latin typeface="TimesNewRomanPS-BoldMT"/>
                <a:ea typeface="Times New Roman" panose="02020603050405020304" pitchFamily="18" charset="0"/>
              </a:rPr>
              <a:t>Rj</a:t>
            </a:r>
            <a:r>
              <a:rPr lang="en-US" sz="2400" b="1" i="0" dirty="0">
                <a:solidFill>
                  <a:srgbClr val="000000"/>
                </a:solidFill>
                <a:effectLst/>
                <a:latin typeface="TimesNewRomanPS-BoldMT"/>
                <a:ea typeface="Times New Roman" panose="02020603050405020304" pitchFamily="18" charset="0"/>
              </a:rPr>
              <a:t> are the response frequencies of sensors </a:t>
            </a:r>
            <a:r>
              <a:rPr lang="en-US" sz="2400" b="1" i="0" dirty="0" err="1">
                <a:solidFill>
                  <a:srgbClr val="000000"/>
                </a:solidFill>
                <a:effectLst/>
                <a:latin typeface="TimesNewRomanPS-BoldMT"/>
                <a:ea typeface="Times New Roman" panose="02020603050405020304" pitchFamily="18" charset="0"/>
              </a:rPr>
              <a:t>i</a:t>
            </a:r>
            <a:r>
              <a:rPr lang="en-US" sz="2400" b="1" i="0" dirty="0">
                <a:solidFill>
                  <a:srgbClr val="000000"/>
                </a:solidFill>
                <a:effectLst/>
                <a:latin typeface="TimesNewRomanPS-BoldMT"/>
                <a:ea typeface="Times New Roman" panose="02020603050405020304" pitchFamily="18" charset="0"/>
              </a:rPr>
              <a:t> and j corresponding to the LEFT - RIGHT or UP - DOWN pairs</a:t>
            </a:r>
            <a:endParaRPr lang="uk-UA" sz="2000" b="1" dirty="0">
              <a:solidFill>
                <a:srgbClr val="000000"/>
              </a:solidFill>
              <a:latin typeface="TimesNewRomanPS-BoldMT"/>
              <a:ea typeface="Times New Roman" panose="02020603050405020304" pitchFamily="18" charset="0"/>
            </a:endParaRPr>
          </a:p>
        </p:txBody>
      </p:sp>
      <p:cxnSp>
        <p:nvCxnSpPr>
          <p:cNvPr id="8" name="Соединитель: уступ 7">
            <a:extLst>
              <a:ext uri="{FF2B5EF4-FFF2-40B4-BE49-F238E27FC236}">
                <a16:creationId xmlns:a16="http://schemas.microsoft.com/office/drawing/2014/main" id="{BCB2C435-A547-9A7A-1A29-E97CF0345890}"/>
              </a:ext>
            </a:extLst>
          </p:cNvPr>
          <p:cNvCxnSpPr>
            <a:cxnSpLocks/>
          </p:cNvCxnSpPr>
          <p:nvPr/>
        </p:nvCxnSpPr>
        <p:spPr>
          <a:xfrm>
            <a:off x="1028700" y="3170666"/>
            <a:ext cx="4192004" cy="403929"/>
          </a:xfrm>
          <a:prstGeom prst="bentConnector3">
            <a:avLst>
              <a:gd name="adj1" fmla="val 99988"/>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B7E3FCD-3A25-FD7B-53CF-FD3E3E39BEB8}"/>
              </a:ext>
            </a:extLst>
          </p:cNvPr>
          <p:cNvSpPr txBox="1"/>
          <p:nvPr/>
        </p:nvSpPr>
        <p:spPr>
          <a:xfrm>
            <a:off x="1646559" y="2632992"/>
            <a:ext cx="2956286" cy="461665"/>
          </a:xfrm>
          <a:prstGeom prst="rect">
            <a:avLst/>
          </a:prstGeom>
          <a:noFill/>
        </p:spPr>
        <p:txBody>
          <a:bodyPr wrap="square" rtlCol="0">
            <a:spAutoFit/>
          </a:bodyPr>
          <a:lstStyle/>
          <a:p>
            <a:r>
              <a:rPr lang="en-US" sz="2400" b="1" dirty="0"/>
              <a:t>Full cross section</a:t>
            </a:r>
            <a:endParaRPr lang="ru-UA" sz="2400" b="1" dirty="0"/>
          </a:p>
        </p:txBody>
      </p:sp>
      <p:cxnSp>
        <p:nvCxnSpPr>
          <p:cNvPr id="14" name="Соединитель: уступ 13">
            <a:extLst>
              <a:ext uri="{FF2B5EF4-FFF2-40B4-BE49-F238E27FC236}">
                <a16:creationId xmlns:a16="http://schemas.microsoft.com/office/drawing/2014/main" id="{7AD45E59-B294-A9D9-CDE4-B2CAE688B771}"/>
              </a:ext>
            </a:extLst>
          </p:cNvPr>
          <p:cNvCxnSpPr>
            <a:cxnSpLocks/>
          </p:cNvCxnSpPr>
          <p:nvPr/>
        </p:nvCxnSpPr>
        <p:spPr>
          <a:xfrm rot="10800000">
            <a:off x="7650846" y="4559305"/>
            <a:ext cx="2369454" cy="515631"/>
          </a:xfrm>
          <a:prstGeom prst="bentConnector3">
            <a:avLst>
              <a:gd name="adj1" fmla="val 10038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9B94963-AA2D-0D11-3B68-1C4C2F23C7CE}"/>
              </a:ext>
            </a:extLst>
          </p:cNvPr>
          <p:cNvSpPr txBox="1"/>
          <p:nvPr/>
        </p:nvSpPr>
        <p:spPr>
          <a:xfrm>
            <a:off x="7806875" y="4594808"/>
            <a:ext cx="5811156" cy="461665"/>
          </a:xfrm>
          <a:prstGeom prst="rect">
            <a:avLst/>
          </a:prstGeom>
          <a:noFill/>
        </p:spPr>
        <p:txBody>
          <a:bodyPr wrap="square">
            <a:spAutoFit/>
          </a:bodyPr>
          <a:lstStyle/>
          <a:p>
            <a:r>
              <a:rPr lang="ru-UA" sz="2400" b="1" dirty="0" err="1"/>
              <a:t>polar</a:t>
            </a:r>
            <a:r>
              <a:rPr lang="ru-UA" sz="2400" b="1" dirty="0"/>
              <a:t> </a:t>
            </a:r>
            <a:r>
              <a:rPr lang="ru-UA" sz="2400" b="1" dirty="0" err="1"/>
              <a:t>angle</a:t>
            </a:r>
            <a:r>
              <a:rPr lang="ru-UA" sz="2400" b="1" dirty="0"/>
              <a:t> </a:t>
            </a:r>
            <a:r>
              <a:rPr lang="ru-UA" sz="2400" b="1" dirty="0" err="1"/>
              <a:t>aperture</a:t>
            </a:r>
            <a:endParaRPr lang="ru-UA" sz="2400" b="1" dirty="0"/>
          </a:p>
        </p:txBody>
      </p:sp>
      <p:cxnSp>
        <p:nvCxnSpPr>
          <p:cNvPr id="20" name="Соединитель: уступ 19">
            <a:extLst>
              <a:ext uri="{FF2B5EF4-FFF2-40B4-BE49-F238E27FC236}">
                <a16:creationId xmlns:a16="http://schemas.microsoft.com/office/drawing/2014/main" id="{A7424437-7BEA-6343-6AD0-0A3C59CD7A11}"/>
              </a:ext>
            </a:extLst>
          </p:cNvPr>
          <p:cNvCxnSpPr>
            <a:cxnSpLocks/>
          </p:cNvCxnSpPr>
          <p:nvPr/>
        </p:nvCxnSpPr>
        <p:spPr>
          <a:xfrm rot="16200000" flipH="1">
            <a:off x="7870559" y="3730332"/>
            <a:ext cx="602667" cy="1"/>
          </a:xfrm>
          <a:prstGeom prst="bentConnector3">
            <a:avLst>
              <a:gd name="adj1" fmla="val 50000"/>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73F136E-5480-BAF4-E52F-AACC95DEEC97}"/>
              </a:ext>
            </a:extLst>
          </p:cNvPr>
          <p:cNvSpPr txBox="1"/>
          <p:nvPr/>
        </p:nvSpPr>
        <p:spPr>
          <a:xfrm>
            <a:off x="6831816" y="2662414"/>
            <a:ext cx="2369452" cy="830997"/>
          </a:xfrm>
          <a:prstGeom prst="rect">
            <a:avLst/>
          </a:prstGeom>
          <a:noFill/>
        </p:spPr>
        <p:txBody>
          <a:bodyPr wrap="square">
            <a:spAutoFit/>
          </a:bodyPr>
          <a:lstStyle/>
          <a:p>
            <a:r>
              <a:rPr lang="ru-UA" sz="2400" b="1" dirty="0" err="1"/>
              <a:t>azimuth</a:t>
            </a:r>
            <a:r>
              <a:rPr lang="ru-UA" sz="2400" b="1" dirty="0"/>
              <a:t> </a:t>
            </a:r>
            <a:r>
              <a:rPr lang="ru-UA" sz="2400" b="1" dirty="0" err="1"/>
              <a:t>angle</a:t>
            </a:r>
            <a:r>
              <a:rPr lang="en-US" sz="2400" b="1" dirty="0"/>
              <a:t> aperture</a:t>
            </a:r>
            <a:endParaRPr lang="ru-UA" sz="2400" b="1" dirty="0"/>
          </a:p>
        </p:txBody>
      </p:sp>
      <p:sp>
        <p:nvSpPr>
          <p:cNvPr id="29" name="TextBox 28">
            <a:extLst>
              <a:ext uri="{FF2B5EF4-FFF2-40B4-BE49-F238E27FC236}">
                <a16:creationId xmlns:a16="http://schemas.microsoft.com/office/drawing/2014/main" id="{BA10CFA7-24B8-FA8B-77BE-09C912F8737F}"/>
              </a:ext>
            </a:extLst>
          </p:cNvPr>
          <p:cNvSpPr txBox="1"/>
          <p:nvPr/>
        </p:nvSpPr>
        <p:spPr>
          <a:xfrm>
            <a:off x="417966" y="6088316"/>
            <a:ext cx="11671397" cy="461665"/>
          </a:xfrm>
          <a:prstGeom prst="rect">
            <a:avLst/>
          </a:prstGeom>
          <a:noFill/>
        </p:spPr>
        <p:txBody>
          <a:bodyPr wrap="square">
            <a:spAutoFit/>
          </a:bodyPr>
          <a:lstStyle/>
          <a:p>
            <a:r>
              <a:rPr lang="ru-UA" sz="2400" b="1" dirty="0"/>
              <a:t>The </a:t>
            </a:r>
            <a:r>
              <a:rPr lang="ru-UA" sz="2400" b="1" dirty="0" err="1"/>
              <a:t>response</a:t>
            </a:r>
            <a:r>
              <a:rPr lang="ru-UA" sz="2400" b="1" dirty="0"/>
              <a:t> </a:t>
            </a:r>
            <a:r>
              <a:rPr lang="ru-UA" sz="2400" b="1" dirty="0" err="1"/>
              <a:t>of</a:t>
            </a:r>
            <a:r>
              <a:rPr lang="ru-UA" sz="2400" b="1" dirty="0"/>
              <a:t> </a:t>
            </a:r>
            <a:r>
              <a:rPr lang="ru-UA" sz="2400" b="1" dirty="0" err="1"/>
              <a:t>the</a:t>
            </a:r>
            <a:r>
              <a:rPr lang="ru-UA" sz="2400" b="1" dirty="0"/>
              <a:t> RMS</a:t>
            </a:r>
            <a:r>
              <a:rPr lang="en-US" sz="2400" b="1" dirty="0"/>
              <a:t>-</a:t>
            </a:r>
            <a:r>
              <a:rPr lang="ru-UA" sz="2400" b="1" dirty="0"/>
              <a:t>R3 </a:t>
            </a:r>
            <a:r>
              <a:rPr lang="ru-UA" sz="2400" b="1" dirty="0" err="1"/>
              <a:t>sensors</a:t>
            </a:r>
            <a:r>
              <a:rPr lang="ru-UA" sz="2400" b="1" dirty="0"/>
              <a:t> </a:t>
            </a:r>
            <a:r>
              <a:rPr lang="ru-UA" sz="2400" b="1" dirty="0" err="1"/>
              <a:t>depends</a:t>
            </a:r>
            <a:r>
              <a:rPr lang="ru-UA" sz="2400" b="1" dirty="0"/>
              <a:t> </a:t>
            </a:r>
            <a:r>
              <a:rPr lang="ru-UA" sz="2400" b="1" dirty="0" err="1"/>
              <a:t>directly</a:t>
            </a:r>
            <a:r>
              <a:rPr lang="ru-UA" sz="2400" b="1" dirty="0"/>
              <a:t> </a:t>
            </a:r>
            <a:r>
              <a:rPr lang="ru-UA" sz="2400" b="1" dirty="0" err="1"/>
              <a:t>on</a:t>
            </a:r>
            <a:r>
              <a:rPr lang="ru-UA" sz="2400" b="1" dirty="0"/>
              <a:t> </a:t>
            </a:r>
            <a:r>
              <a:rPr lang="ru-UA" sz="2400" b="1" dirty="0" err="1"/>
              <a:t>where</a:t>
            </a:r>
            <a:r>
              <a:rPr lang="ru-UA" sz="2400" b="1" dirty="0"/>
              <a:t> </a:t>
            </a:r>
            <a:r>
              <a:rPr lang="ru-UA" sz="2400" b="1" dirty="0" err="1"/>
              <a:t>the</a:t>
            </a:r>
            <a:r>
              <a:rPr lang="ru-UA" sz="2400" b="1" dirty="0"/>
              <a:t> </a:t>
            </a:r>
            <a:r>
              <a:rPr lang="ru-UA" sz="2400" b="1" dirty="0" err="1"/>
              <a:t>interaction</a:t>
            </a:r>
            <a:r>
              <a:rPr lang="ru-UA" sz="2400" b="1" dirty="0"/>
              <a:t> </a:t>
            </a:r>
            <a:r>
              <a:rPr lang="ru-UA" sz="2400" b="1" dirty="0" err="1"/>
              <a:t>occurred</a:t>
            </a:r>
            <a:endParaRPr lang="ru-UA" sz="2400" b="1" dirty="0"/>
          </a:p>
        </p:txBody>
      </p:sp>
      <p:sp>
        <p:nvSpPr>
          <p:cNvPr id="45" name="TextBox 44">
            <a:extLst>
              <a:ext uri="{FF2B5EF4-FFF2-40B4-BE49-F238E27FC236}">
                <a16:creationId xmlns:a16="http://schemas.microsoft.com/office/drawing/2014/main" id="{F3D54F70-6CE4-7810-D81D-01256681C2BE}"/>
              </a:ext>
            </a:extLst>
          </p:cNvPr>
          <p:cNvSpPr txBox="1"/>
          <p:nvPr/>
        </p:nvSpPr>
        <p:spPr>
          <a:xfrm>
            <a:off x="11596506" y="6470413"/>
            <a:ext cx="625492" cy="369332"/>
          </a:xfrm>
          <a:prstGeom prst="rect">
            <a:avLst/>
          </a:prstGeom>
          <a:noFill/>
        </p:spPr>
        <p:txBody>
          <a:bodyPr wrap="none" rtlCol="0">
            <a:spAutoFit/>
          </a:bodyPr>
          <a:lstStyle/>
          <a:p>
            <a:r>
              <a:rPr lang="en-US" dirty="0"/>
              <a:t>4/15</a:t>
            </a:r>
            <a:endParaRPr lang="ru-UA" dirty="0"/>
          </a:p>
        </p:txBody>
      </p:sp>
      <p:graphicFrame>
        <p:nvGraphicFramePr>
          <p:cNvPr id="4" name="Объект 3">
            <a:extLst>
              <a:ext uri="{FF2B5EF4-FFF2-40B4-BE49-F238E27FC236}">
                <a16:creationId xmlns:a16="http://schemas.microsoft.com/office/drawing/2014/main" id="{6269E15E-A935-2AF5-70B7-EB148778BF7D}"/>
              </a:ext>
            </a:extLst>
          </p:cNvPr>
          <p:cNvGraphicFramePr>
            <a:graphicFrameLocks noChangeAspect="1"/>
          </p:cNvGraphicFramePr>
          <p:nvPr/>
        </p:nvGraphicFramePr>
        <p:xfrm>
          <a:off x="510106" y="5655795"/>
          <a:ext cx="1487587" cy="461665"/>
        </p:xfrm>
        <a:graphic>
          <a:graphicData uri="http://schemas.openxmlformats.org/presentationml/2006/ole">
            <mc:AlternateContent xmlns:mc="http://schemas.openxmlformats.org/markup-compatibility/2006">
              <mc:Choice xmlns:v="urn:schemas-microsoft-com:vml" Requires="v">
                <p:oleObj name="Equation" r:id="rId4" imgW="736560" imgH="228600" progId="Equation.DSMT4">
                  <p:embed/>
                </p:oleObj>
              </mc:Choice>
              <mc:Fallback>
                <p:oleObj name="Equation" r:id="rId4" imgW="736560" imgH="228600" progId="Equation.DSMT4">
                  <p:embed/>
                  <p:pic>
                    <p:nvPicPr>
                      <p:cNvPr id="4" name="Объект 3">
                        <a:extLst>
                          <a:ext uri="{FF2B5EF4-FFF2-40B4-BE49-F238E27FC236}">
                            <a16:creationId xmlns:a16="http://schemas.microsoft.com/office/drawing/2014/main" id="{6269E15E-A935-2AF5-70B7-EB148778BF7D}"/>
                          </a:ext>
                        </a:extLst>
                      </p:cNvPr>
                      <p:cNvPicPr/>
                      <p:nvPr/>
                    </p:nvPicPr>
                    <p:blipFill>
                      <a:blip r:embed="rId5"/>
                      <a:stretch>
                        <a:fillRect/>
                      </a:stretch>
                    </p:blipFill>
                    <p:spPr>
                      <a:xfrm>
                        <a:off x="510106" y="5655795"/>
                        <a:ext cx="1487587" cy="46166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7CDC8C4F-CFBB-8284-0D22-7E59E09A0C56}"/>
              </a:ext>
            </a:extLst>
          </p:cNvPr>
          <p:cNvSpPr txBox="1"/>
          <p:nvPr/>
        </p:nvSpPr>
        <p:spPr>
          <a:xfrm>
            <a:off x="2089833" y="5719121"/>
            <a:ext cx="3821239" cy="369332"/>
          </a:xfrm>
          <a:prstGeom prst="rect">
            <a:avLst/>
          </a:prstGeom>
          <a:noFill/>
        </p:spPr>
        <p:txBody>
          <a:bodyPr wrap="none" rtlCol="0">
            <a:spAutoFit/>
          </a:bodyPr>
          <a:lstStyle/>
          <a:p>
            <a:r>
              <a:rPr lang="en-US" dirty="0"/>
              <a:t>angles of RMS-R3 modules acceptance</a:t>
            </a:r>
            <a:endParaRPr lang="ru-UA" dirty="0"/>
          </a:p>
        </p:txBody>
      </p:sp>
      <p:pic>
        <p:nvPicPr>
          <p:cNvPr id="3" name="Рисунок 3">
            <a:extLst>
              <a:ext uri="{FF2B5EF4-FFF2-40B4-BE49-F238E27FC236}">
                <a16:creationId xmlns:a16="http://schemas.microsoft.com/office/drawing/2014/main" id="{F34E10E0-F9A7-BCA7-8F49-31C4BEA0422D}"/>
              </a:ext>
            </a:extLst>
          </p:cNvPr>
          <p:cNvPicPr>
            <a:picLocks noChangeAspect="1"/>
          </p:cNvPicPr>
          <p:nvPr/>
        </p:nvPicPr>
        <p:blipFill>
          <a:blip r:embed="rId6"/>
          <a:stretch>
            <a:fillRect/>
          </a:stretch>
        </p:blipFill>
        <p:spPr>
          <a:xfrm>
            <a:off x="8835573" y="41779"/>
            <a:ext cx="3307144" cy="3667403"/>
          </a:xfrm>
          <a:prstGeom prst="rect">
            <a:avLst/>
          </a:prstGeom>
        </p:spPr>
      </p:pic>
      <p:pic>
        <p:nvPicPr>
          <p:cNvPr id="10" name="Рисунок 21">
            <a:extLst>
              <a:ext uri="{FF2B5EF4-FFF2-40B4-BE49-F238E27FC236}">
                <a16:creationId xmlns:a16="http://schemas.microsoft.com/office/drawing/2014/main" id="{11AEC6C3-E55C-3BB8-4196-3AFB90735EB2}"/>
              </a:ext>
            </a:extLst>
          </p:cNvPr>
          <p:cNvPicPr>
            <a:picLocks noChangeAspect="1"/>
          </p:cNvPicPr>
          <p:nvPr/>
        </p:nvPicPr>
        <p:blipFill>
          <a:blip r:embed="rId7"/>
          <a:stretch>
            <a:fillRect/>
          </a:stretch>
        </p:blipFill>
        <p:spPr>
          <a:xfrm>
            <a:off x="0" y="3272477"/>
            <a:ext cx="2743200" cy="2393302"/>
          </a:xfrm>
          <a:prstGeom prst="rect">
            <a:avLst/>
          </a:prstGeom>
        </p:spPr>
      </p:pic>
    </p:spTree>
    <p:extLst>
      <p:ext uri="{BB962C8B-B14F-4D97-AF65-F5344CB8AC3E}">
        <p14:creationId xmlns:p14="http://schemas.microsoft.com/office/powerpoint/2010/main" val="45172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271D-ED25-3610-B7AC-3AAF126A4DBD}"/>
              </a:ext>
            </a:extLst>
          </p:cNvPr>
          <p:cNvSpPr>
            <a:spLocks noGrp="1"/>
          </p:cNvSpPr>
          <p:nvPr>
            <p:ph type="title"/>
          </p:nvPr>
        </p:nvSpPr>
        <p:spPr>
          <a:xfrm>
            <a:off x="121920" y="33734"/>
            <a:ext cx="12070080" cy="662782"/>
          </a:xfrm>
        </p:spPr>
        <p:txBody>
          <a:bodyPr>
            <a:normAutofit fontScale="90000"/>
          </a:bodyPr>
          <a:lstStyle/>
          <a:p>
            <a:r>
              <a:rPr lang="en-US" dirty="0"/>
              <a:t>Scale of asymmetries in the response of RMS-R3 sensors</a:t>
            </a:r>
            <a:endParaRPr lang="x-none" dirty="0"/>
          </a:p>
        </p:txBody>
      </p:sp>
      <p:pic>
        <p:nvPicPr>
          <p:cNvPr id="4" name="Объект 7">
            <a:extLst>
              <a:ext uri="{FF2B5EF4-FFF2-40B4-BE49-F238E27FC236}">
                <a16:creationId xmlns:a16="http://schemas.microsoft.com/office/drawing/2014/main" id="{B6CFEB82-5703-8589-F793-AAB6286C3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164" y="2134880"/>
            <a:ext cx="4137836" cy="4023761"/>
          </a:xfrm>
          <a:prstGeom prst="rect">
            <a:avLst/>
          </a:prstGeom>
        </p:spPr>
      </p:pic>
      <p:pic>
        <p:nvPicPr>
          <p:cNvPr id="5" name="Рисунок 5">
            <a:extLst>
              <a:ext uri="{FF2B5EF4-FFF2-40B4-BE49-F238E27FC236}">
                <a16:creationId xmlns:a16="http://schemas.microsoft.com/office/drawing/2014/main" id="{9E5F20A3-9D6B-04BC-6FF9-D09D6DB25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659" y="1690688"/>
            <a:ext cx="3357504" cy="3264942"/>
          </a:xfrm>
          <a:prstGeom prst="rect">
            <a:avLst/>
          </a:prstGeom>
        </p:spPr>
      </p:pic>
      <p:pic>
        <p:nvPicPr>
          <p:cNvPr id="6" name="Объект 5">
            <a:extLst>
              <a:ext uri="{FF2B5EF4-FFF2-40B4-BE49-F238E27FC236}">
                <a16:creationId xmlns:a16="http://schemas.microsoft.com/office/drawing/2014/main" id="{0692F69D-C528-1350-E484-65A452044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47" y="2236604"/>
            <a:ext cx="4846206" cy="4256271"/>
          </a:xfrm>
          <a:prstGeom prst="rect">
            <a:avLst/>
          </a:prstGeom>
        </p:spPr>
      </p:pic>
      <p:sp>
        <p:nvSpPr>
          <p:cNvPr id="7" name="Прямоугольник 8">
            <a:extLst>
              <a:ext uri="{FF2B5EF4-FFF2-40B4-BE49-F238E27FC236}">
                <a16:creationId xmlns:a16="http://schemas.microsoft.com/office/drawing/2014/main" id="{54AFDB06-52DC-350E-1049-639FE95DBE47}"/>
              </a:ext>
            </a:extLst>
          </p:cNvPr>
          <p:cNvSpPr/>
          <p:nvPr/>
        </p:nvSpPr>
        <p:spPr>
          <a:xfrm rot="5400000">
            <a:off x="2209163" y="4260668"/>
            <a:ext cx="198784" cy="2683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8" name="Прямая соединительная линия 10">
            <a:extLst>
              <a:ext uri="{FF2B5EF4-FFF2-40B4-BE49-F238E27FC236}">
                <a16:creationId xmlns:a16="http://schemas.microsoft.com/office/drawing/2014/main" id="{C2043F2B-9329-40D4-97A4-A9CE4EBF5337}"/>
              </a:ext>
            </a:extLst>
          </p:cNvPr>
          <p:cNvCxnSpPr>
            <a:cxnSpLocks/>
          </p:cNvCxnSpPr>
          <p:nvPr/>
        </p:nvCxnSpPr>
        <p:spPr>
          <a:xfrm>
            <a:off x="2459303" y="4492150"/>
            <a:ext cx="2541325" cy="2894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12">
            <a:extLst>
              <a:ext uri="{FF2B5EF4-FFF2-40B4-BE49-F238E27FC236}">
                <a16:creationId xmlns:a16="http://schemas.microsoft.com/office/drawing/2014/main" id="{E77B707F-AE86-14FF-E1D2-AF4D46314345}"/>
              </a:ext>
            </a:extLst>
          </p:cNvPr>
          <p:cNvCxnSpPr>
            <a:cxnSpLocks/>
          </p:cNvCxnSpPr>
          <p:nvPr/>
        </p:nvCxnSpPr>
        <p:spPr>
          <a:xfrm flipH="1">
            <a:off x="2459304" y="1937443"/>
            <a:ext cx="2288925" cy="23580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0138BC-3920-A444-2B35-B9B9596C6064}"/>
              </a:ext>
            </a:extLst>
          </p:cNvPr>
          <p:cNvSpPr txBox="1"/>
          <p:nvPr/>
        </p:nvSpPr>
        <p:spPr>
          <a:xfrm>
            <a:off x="-114548" y="699359"/>
            <a:ext cx="12248519" cy="646331"/>
          </a:xfrm>
          <a:prstGeom prst="rect">
            <a:avLst/>
          </a:prstGeom>
          <a:noFill/>
        </p:spPr>
        <p:txBody>
          <a:bodyPr wrap="square">
            <a:spAutoFit/>
          </a:bodyPr>
          <a:lstStyle/>
          <a:p>
            <a:pPr algn="ctr"/>
            <a:r>
              <a:rPr lang="en-US" sz="1800" b="1" dirty="0"/>
              <a:t>The value of the RMS-R3 asymmetry scale in the illustrations presented here is increased by a factor of 1000. That is, on the plane of asymmetries from -1 to 1, the “diameters” of the loci are ~</a:t>
            </a:r>
            <a:r>
              <a:rPr lang="uk-UA" sz="1800" b="1" dirty="0"/>
              <a:t> 5-20 * 10</a:t>
            </a:r>
            <a:r>
              <a:rPr lang="uk-UA" sz="1800" b="1" baseline="30000" dirty="0"/>
              <a:t>-3</a:t>
            </a:r>
            <a:r>
              <a:rPr lang="en-US" sz="1800" b="1" dirty="0"/>
              <a:t> </a:t>
            </a:r>
            <a:r>
              <a:rPr lang="uk-UA" b="1" dirty="0"/>
              <a:t>.</a:t>
            </a:r>
            <a:endParaRPr lang="x-none" sz="1800" b="1" dirty="0">
              <a:solidFill>
                <a:srgbClr val="FF0000"/>
              </a:solidFill>
            </a:endParaRPr>
          </a:p>
        </p:txBody>
      </p:sp>
      <p:sp>
        <p:nvSpPr>
          <p:cNvPr id="17" name="TextBox 16">
            <a:extLst>
              <a:ext uri="{FF2B5EF4-FFF2-40B4-BE49-F238E27FC236}">
                <a16:creationId xmlns:a16="http://schemas.microsoft.com/office/drawing/2014/main" id="{BEBE9375-EF7B-AC3C-B049-F81A0F45FE2A}"/>
              </a:ext>
            </a:extLst>
          </p:cNvPr>
          <p:cNvSpPr txBox="1"/>
          <p:nvPr/>
        </p:nvSpPr>
        <p:spPr>
          <a:xfrm>
            <a:off x="4731659" y="5283155"/>
            <a:ext cx="3582825" cy="923330"/>
          </a:xfrm>
          <a:prstGeom prst="rect">
            <a:avLst/>
          </a:prstGeom>
          <a:noFill/>
        </p:spPr>
        <p:txBody>
          <a:bodyPr wrap="square">
            <a:spAutoFit/>
          </a:bodyPr>
          <a:lstStyle/>
          <a:p>
            <a:r>
              <a:rPr lang="en-US" dirty="0"/>
              <a:t>Asymmetries for proton-proton collisions under normal conditions of the experiment (stable beams)</a:t>
            </a:r>
            <a:endParaRPr lang="x-none" dirty="0"/>
          </a:p>
        </p:txBody>
      </p:sp>
      <p:sp>
        <p:nvSpPr>
          <p:cNvPr id="18" name="Slide Number Placeholder 17">
            <a:extLst>
              <a:ext uri="{FF2B5EF4-FFF2-40B4-BE49-F238E27FC236}">
                <a16:creationId xmlns:a16="http://schemas.microsoft.com/office/drawing/2014/main" id="{C2DC98D9-7CC5-2A28-EA46-ECE5A0102C7B}"/>
              </a:ext>
            </a:extLst>
          </p:cNvPr>
          <p:cNvSpPr>
            <a:spLocks noGrp="1"/>
          </p:cNvSpPr>
          <p:nvPr>
            <p:ph type="sldNum" sz="quarter" idx="12"/>
          </p:nvPr>
        </p:nvSpPr>
        <p:spPr/>
        <p:txBody>
          <a:bodyPr/>
          <a:lstStyle/>
          <a:p>
            <a:fld id="{8E954D5F-17C4-414E-8524-CA04D80B9CA1}" type="slidenum">
              <a:rPr lang="x-none" smtClean="0"/>
              <a:t>13</a:t>
            </a:fld>
            <a:endParaRPr lang="x-none"/>
          </a:p>
        </p:txBody>
      </p:sp>
    </p:spTree>
    <p:extLst>
      <p:ext uri="{BB962C8B-B14F-4D97-AF65-F5344CB8AC3E}">
        <p14:creationId xmlns:p14="http://schemas.microsoft.com/office/powerpoint/2010/main" val="2156573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546D62-5157-E621-69F0-FA3114458C7A}"/>
              </a:ext>
            </a:extLst>
          </p:cNvPr>
          <p:cNvSpPr>
            <a:spLocks noGrp="1"/>
          </p:cNvSpPr>
          <p:nvPr>
            <p:ph type="title"/>
          </p:nvPr>
        </p:nvSpPr>
        <p:spPr>
          <a:xfrm>
            <a:off x="838200" y="0"/>
            <a:ext cx="10515600" cy="823662"/>
          </a:xfrm>
        </p:spPr>
        <p:txBody>
          <a:bodyPr>
            <a:noAutofit/>
          </a:bodyPr>
          <a:lstStyle/>
          <a:p>
            <a:r>
              <a:rPr lang="en-GB" sz="2800" b="1" dirty="0">
                <a:latin typeface="Times New Roman" pitchFamily="18" charset="0"/>
                <a:cs typeface="Times New Roman" pitchFamily="18" charset="0"/>
              </a:rPr>
              <a:t>RMS-R3 asymmetries for different experimental conditions</a:t>
            </a:r>
            <a:endParaRPr lang="x-none" sz="2800" b="1" dirty="0"/>
          </a:p>
        </p:txBody>
      </p:sp>
      <p:sp>
        <p:nvSpPr>
          <p:cNvPr id="8" name="TextBox 7">
            <a:extLst>
              <a:ext uri="{FF2B5EF4-FFF2-40B4-BE49-F238E27FC236}">
                <a16:creationId xmlns:a16="http://schemas.microsoft.com/office/drawing/2014/main" id="{68F91374-C405-9E9B-B9A0-40265C0E4C3A}"/>
              </a:ext>
            </a:extLst>
          </p:cNvPr>
          <p:cNvSpPr txBox="1"/>
          <p:nvPr/>
        </p:nvSpPr>
        <p:spPr>
          <a:xfrm>
            <a:off x="6670553" y="5651970"/>
            <a:ext cx="2411083" cy="1200329"/>
          </a:xfrm>
          <a:prstGeom prst="rect">
            <a:avLst/>
          </a:prstGeom>
          <a:noFill/>
          <a:ln w="3175">
            <a:solidFill>
              <a:schemeClr val="tx1"/>
            </a:solidFill>
          </a:ln>
        </p:spPr>
        <p:txBody>
          <a:bodyPr wrap="square">
            <a:spAutoFit/>
          </a:bodyPr>
          <a:lstStyle/>
          <a:p>
            <a:pPr algn="ctr"/>
            <a:r>
              <a:rPr lang="en-US" sz="1800" dirty="0"/>
              <a:t>2</a:t>
            </a:r>
            <a:r>
              <a:rPr lang="ru-RU" sz="1800" dirty="0"/>
              <a:t>8</a:t>
            </a:r>
            <a:r>
              <a:rPr lang="en-US" sz="1800" dirty="0"/>
              <a:t>.09.23 | Fill 920</a:t>
            </a:r>
            <a:r>
              <a:rPr lang="ru-RU" sz="1800" dirty="0"/>
              <a:t>0</a:t>
            </a:r>
            <a:endParaRPr lang="en-GB" sz="1800" dirty="0"/>
          </a:p>
          <a:p>
            <a:pPr algn="ctr"/>
            <a:r>
              <a:rPr lang="en-US" dirty="0"/>
              <a:t>Locus coordinates (-21 *10</a:t>
            </a:r>
            <a:r>
              <a:rPr lang="en-US" baseline="30000" dirty="0"/>
              <a:t>-3</a:t>
            </a:r>
            <a:r>
              <a:rPr lang="en-US" dirty="0"/>
              <a:t>; -30*10</a:t>
            </a:r>
            <a:r>
              <a:rPr lang="en-US" baseline="30000" dirty="0"/>
              <a:t>-3</a:t>
            </a:r>
            <a:r>
              <a:rPr lang="en-US" dirty="0"/>
              <a:t>)</a:t>
            </a:r>
            <a:r>
              <a:rPr lang="en-US" sz="1800" dirty="0"/>
              <a:t> </a:t>
            </a:r>
          </a:p>
          <a:p>
            <a:pPr algn="ctr"/>
            <a:r>
              <a:rPr lang="en-US" b="1" dirty="0"/>
              <a:t>Sigma</a:t>
            </a:r>
            <a:r>
              <a:rPr lang="en-US" sz="1800" b="1" dirty="0"/>
              <a:t> ~ </a:t>
            </a:r>
            <a:r>
              <a:rPr lang="ru-RU" sz="1800" b="1" dirty="0"/>
              <a:t>14,4</a:t>
            </a:r>
            <a:r>
              <a:rPr lang="en-US" sz="1800" b="1" dirty="0"/>
              <a:t>*10</a:t>
            </a:r>
            <a:r>
              <a:rPr lang="en-US" sz="1800" b="1" baseline="30000" dirty="0"/>
              <a:t>-3</a:t>
            </a:r>
          </a:p>
        </p:txBody>
      </p:sp>
      <p:sp>
        <p:nvSpPr>
          <p:cNvPr id="9" name="TextBox 8">
            <a:extLst>
              <a:ext uri="{FF2B5EF4-FFF2-40B4-BE49-F238E27FC236}">
                <a16:creationId xmlns:a16="http://schemas.microsoft.com/office/drawing/2014/main" id="{F67937E0-C7C2-1DD1-975B-51C44477A505}"/>
              </a:ext>
            </a:extLst>
          </p:cNvPr>
          <p:cNvSpPr txBox="1"/>
          <p:nvPr/>
        </p:nvSpPr>
        <p:spPr>
          <a:xfrm>
            <a:off x="9368748" y="5380672"/>
            <a:ext cx="2604595" cy="1477328"/>
          </a:xfrm>
          <a:prstGeom prst="rect">
            <a:avLst/>
          </a:prstGeom>
          <a:noFill/>
          <a:ln w="3175">
            <a:solidFill>
              <a:schemeClr val="tx1"/>
            </a:solidFill>
          </a:ln>
        </p:spPr>
        <p:txBody>
          <a:bodyPr wrap="square">
            <a:spAutoFit/>
          </a:bodyPr>
          <a:lstStyle/>
          <a:p>
            <a:pPr algn="ctr"/>
            <a:r>
              <a:rPr lang="en-US" dirty="0"/>
              <a:t>03.10.23 | Fill 9220</a:t>
            </a:r>
          </a:p>
          <a:p>
            <a:pPr algn="ctr"/>
            <a:r>
              <a:rPr lang="en-US" b="1" dirty="0"/>
              <a:t>Ar injection a la SMOG </a:t>
            </a:r>
            <a:r>
              <a:rPr lang="en-US" dirty="0"/>
              <a:t>Locus coordinates (-4*10</a:t>
            </a:r>
            <a:r>
              <a:rPr lang="en-US" baseline="30000" dirty="0"/>
              <a:t>-3</a:t>
            </a:r>
            <a:r>
              <a:rPr lang="en-US" dirty="0"/>
              <a:t>; -30*10</a:t>
            </a:r>
            <a:r>
              <a:rPr lang="en-US" baseline="30000" dirty="0"/>
              <a:t>-3</a:t>
            </a:r>
            <a:r>
              <a:rPr lang="en-US" dirty="0"/>
              <a:t>)</a:t>
            </a:r>
          </a:p>
          <a:p>
            <a:pPr algn="ctr"/>
            <a:r>
              <a:rPr lang="en-US" b="1" dirty="0"/>
              <a:t>Sigma ~ </a:t>
            </a:r>
            <a:r>
              <a:rPr lang="ru-RU" b="1" dirty="0"/>
              <a:t>9,3</a:t>
            </a:r>
            <a:r>
              <a:rPr lang="en-US" b="1" dirty="0"/>
              <a:t>*10</a:t>
            </a:r>
            <a:r>
              <a:rPr lang="en-US" b="1" baseline="30000" dirty="0"/>
              <a:t>-3</a:t>
            </a:r>
            <a:endParaRPr lang="en-US" b="1" dirty="0"/>
          </a:p>
        </p:txBody>
      </p:sp>
      <p:sp>
        <p:nvSpPr>
          <p:cNvPr id="10" name="TextBox 9">
            <a:extLst>
              <a:ext uri="{FF2B5EF4-FFF2-40B4-BE49-F238E27FC236}">
                <a16:creationId xmlns:a16="http://schemas.microsoft.com/office/drawing/2014/main" id="{CD8B7398-4566-7F29-21A8-82C11BFFADB7}"/>
              </a:ext>
            </a:extLst>
          </p:cNvPr>
          <p:cNvSpPr txBox="1"/>
          <p:nvPr/>
        </p:nvSpPr>
        <p:spPr>
          <a:xfrm>
            <a:off x="3669494" y="5616805"/>
            <a:ext cx="2713947" cy="1200329"/>
          </a:xfrm>
          <a:prstGeom prst="rect">
            <a:avLst/>
          </a:prstGeom>
          <a:noFill/>
          <a:ln w="3175">
            <a:solidFill>
              <a:schemeClr val="tx1"/>
            </a:solidFill>
          </a:ln>
        </p:spPr>
        <p:txBody>
          <a:bodyPr wrap="square" rtlCol="0">
            <a:spAutoFit/>
          </a:bodyPr>
          <a:lstStyle/>
          <a:p>
            <a:pPr algn="ctr"/>
            <a:r>
              <a:rPr lang="en-US" dirty="0"/>
              <a:t>09.06.23 | Fill 8891 | µ ≈ 4</a:t>
            </a:r>
          </a:p>
          <a:p>
            <a:pPr algn="ctr"/>
            <a:r>
              <a:rPr lang="en-US" dirty="0"/>
              <a:t>Locus coordinates (-2*10</a:t>
            </a:r>
            <a:r>
              <a:rPr lang="en-US" baseline="30000" dirty="0"/>
              <a:t>-3</a:t>
            </a:r>
            <a:r>
              <a:rPr lang="en-US" dirty="0"/>
              <a:t>; -2*10</a:t>
            </a:r>
            <a:r>
              <a:rPr lang="en-US" baseline="30000" dirty="0"/>
              <a:t>-3</a:t>
            </a:r>
            <a:r>
              <a:rPr lang="en-US" dirty="0"/>
              <a:t>)</a:t>
            </a:r>
          </a:p>
          <a:p>
            <a:pPr algn="ctr"/>
            <a:r>
              <a:rPr lang="en-US" b="1" dirty="0"/>
              <a:t>Sigma ~ </a:t>
            </a:r>
            <a:r>
              <a:rPr lang="ru-RU" b="1" dirty="0"/>
              <a:t>0</a:t>
            </a:r>
            <a:r>
              <a:rPr lang="en-US" b="1" dirty="0"/>
              <a:t>.</a:t>
            </a:r>
            <a:r>
              <a:rPr lang="ru-RU" b="1" dirty="0"/>
              <a:t>43</a:t>
            </a:r>
            <a:r>
              <a:rPr lang="en-US" b="1" dirty="0"/>
              <a:t>*10</a:t>
            </a:r>
            <a:r>
              <a:rPr lang="en-US" b="1" baseline="30000" dirty="0"/>
              <a:t>-3</a:t>
            </a:r>
          </a:p>
        </p:txBody>
      </p:sp>
      <p:sp>
        <p:nvSpPr>
          <p:cNvPr id="12" name="TextBox 11">
            <a:extLst>
              <a:ext uri="{FF2B5EF4-FFF2-40B4-BE49-F238E27FC236}">
                <a16:creationId xmlns:a16="http://schemas.microsoft.com/office/drawing/2014/main" id="{9E760097-B131-12B0-F016-F8E32F2AA596}"/>
              </a:ext>
            </a:extLst>
          </p:cNvPr>
          <p:cNvSpPr txBox="1"/>
          <p:nvPr/>
        </p:nvSpPr>
        <p:spPr>
          <a:xfrm>
            <a:off x="-15871" y="823662"/>
            <a:ext cx="3367814" cy="6247864"/>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RMS-R3 asymmetry is </a:t>
            </a:r>
          </a:p>
          <a:p>
            <a:r>
              <a:rPr lang="uk-UA" sz="2000" b="1" i="0" dirty="0">
                <a:solidFill>
                  <a:srgbClr val="000000"/>
                </a:solidFill>
                <a:effectLst/>
                <a:latin typeface="TimesNewRomanPS-BoldMT"/>
                <a:ea typeface="Times New Roman" panose="02020603050405020304" pitchFamily="18" charset="0"/>
              </a:rPr>
              <a:t>А</a:t>
            </a:r>
            <a:r>
              <a:rPr lang="en-US" sz="2000" b="1" i="0" baseline="-25000" dirty="0" err="1">
                <a:solidFill>
                  <a:srgbClr val="000000"/>
                </a:solidFill>
                <a:effectLst/>
                <a:latin typeface="TimesNewRomanPS-BoldMT"/>
                <a:ea typeface="Times New Roman" panose="02020603050405020304" pitchFamily="18" charset="0"/>
              </a:rPr>
              <a:t>ij</a:t>
            </a:r>
            <a:r>
              <a:rPr lang="uk-UA" sz="2000" b="1" i="0" dirty="0">
                <a:solidFill>
                  <a:srgbClr val="000000"/>
                </a:solidFill>
                <a:effectLst/>
                <a:latin typeface="TimesNewRomanPS-BoldMT"/>
                <a:ea typeface="Times New Roman" panose="02020603050405020304" pitchFamily="18" charset="0"/>
              </a:rPr>
              <a:t>  =   (</a:t>
            </a:r>
            <a:r>
              <a:rPr lang="en-US" sz="2000" b="1" i="0" dirty="0">
                <a:solidFill>
                  <a:srgbClr val="000000"/>
                </a:solidFill>
                <a:effectLst/>
                <a:latin typeface="TimesNewRomanPS-BoldMT"/>
                <a:ea typeface="Times New Roman" panose="02020603050405020304" pitchFamily="18" charset="0"/>
              </a:rPr>
              <a:t>R</a:t>
            </a:r>
            <a:r>
              <a:rPr lang="en-US" sz="2000" b="1" i="0" baseline="-25000" dirty="0">
                <a:solidFill>
                  <a:srgbClr val="000000"/>
                </a:solidFill>
                <a:effectLst/>
                <a:latin typeface="TimesNewRomanPS-BoldMT"/>
                <a:ea typeface="Times New Roman" panose="02020603050405020304" pitchFamily="18" charset="0"/>
              </a:rPr>
              <a:t>i</a:t>
            </a:r>
            <a:r>
              <a:rPr lang="uk-UA" sz="2000" b="1" i="0" dirty="0">
                <a:solidFill>
                  <a:srgbClr val="000000"/>
                </a:solidFill>
                <a:effectLst/>
                <a:latin typeface="TimesNewRomanPS-BoldMT"/>
                <a:ea typeface="Times New Roman" panose="02020603050405020304" pitchFamily="18" charset="0"/>
              </a:rPr>
              <a:t> – </a:t>
            </a:r>
            <a:r>
              <a:rPr lang="en-US" sz="2000" b="1" i="0" dirty="0">
                <a:solidFill>
                  <a:srgbClr val="000000"/>
                </a:solidFill>
                <a:effectLst/>
                <a:latin typeface="TimesNewRomanPS-BoldMT"/>
                <a:ea typeface="Times New Roman" panose="02020603050405020304" pitchFamily="18" charset="0"/>
              </a:rPr>
              <a:t>R</a:t>
            </a:r>
            <a:r>
              <a:rPr lang="en-US" sz="2000" b="1" i="0" baseline="-25000" dirty="0">
                <a:solidFill>
                  <a:srgbClr val="000000"/>
                </a:solidFill>
                <a:effectLst/>
                <a:latin typeface="TimesNewRomanPS-BoldMT"/>
                <a:ea typeface="Times New Roman" panose="02020603050405020304" pitchFamily="18" charset="0"/>
              </a:rPr>
              <a:t>j</a:t>
            </a:r>
            <a:r>
              <a:rPr lang="uk-UA" sz="2000" b="1" i="0" dirty="0">
                <a:solidFill>
                  <a:srgbClr val="000000"/>
                </a:solidFill>
                <a:effectLst/>
                <a:latin typeface="TimesNewRomanPS-BoldMT"/>
                <a:ea typeface="Times New Roman" panose="02020603050405020304" pitchFamily="18" charset="0"/>
              </a:rPr>
              <a:t> ) / (</a:t>
            </a:r>
            <a:r>
              <a:rPr lang="en-US" sz="2000" b="1" i="0" dirty="0">
                <a:solidFill>
                  <a:srgbClr val="000000"/>
                </a:solidFill>
                <a:effectLst/>
                <a:latin typeface="TimesNewRomanPS-BoldMT"/>
                <a:ea typeface="Times New Roman" panose="02020603050405020304" pitchFamily="18" charset="0"/>
              </a:rPr>
              <a:t>R</a:t>
            </a:r>
            <a:r>
              <a:rPr lang="en-US" sz="2000" b="1" i="0" baseline="-25000" dirty="0">
                <a:solidFill>
                  <a:srgbClr val="000000"/>
                </a:solidFill>
                <a:effectLst/>
                <a:latin typeface="TimesNewRomanPS-BoldMT"/>
                <a:ea typeface="Times New Roman" panose="02020603050405020304" pitchFamily="18" charset="0"/>
              </a:rPr>
              <a:t>i</a:t>
            </a:r>
            <a:r>
              <a:rPr lang="uk-UA" sz="2000" b="1" i="0" dirty="0">
                <a:solidFill>
                  <a:srgbClr val="000000"/>
                </a:solidFill>
                <a:effectLst/>
                <a:latin typeface="TimesNewRomanPS-BoldMT"/>
                <a:ea typeface="Times New Roman" panose="02020603050405020304" pitchFamily="18" charset="0"/>
              </a:rPr>
              <a:t> + </a:t>
            </a:r>
            <a:r>
              <a:rPr lang="en-US" sz="2000" b="1" i="0" dirty="0">
                <a:solidFill>
                  <a:srgbClr val="000000"/>
                </a:solidFill>
                <a:effectLst/>
                <a:latin typeface="TimesNewRomanPS-BoldMT"/>
                <a:ea typeface="Times New Roman" panose="02020603050405020304" pitchFamily="18" charset="0"/>
              </a:rPr>
              <a:t>R</a:t>
            </a:r>
            <a:r>
              <a:rPr lang="en-US" sz="2000" b="1" i="0" baseline="-25000" dirty="0">
                <a:solidFill>
                  <a:srgbClr val="000000"/>
                </a:solidFill>
                <a:effectLst/>
                <a:latin typeface="TimesNewRomanPS-BoldMT"/>
                <a:ea typeface="Times New Roman" panose="02020603050405020304" pitchFamily="18" charset="0"/>
              </a:rPr>
              <a:t>j</a:t>
            </a:r>
            <a:r>
              <a:rPr lang="uk-UA" sz="2000" b="1" i="0" dirty="0">
                <a:solidFill>
                  <a:srgbClr val="000000"/>
                </a:solidFill>
                <a:effectLst/>
                <a:latin typeface="TimesNewRomanPS-BoldMT"/>
                <a:ea typeface="Times New Roman" panose="02020603050405020304" pitchFamily="18" charset="0"/>
              </a:rPr>
              <a:t> ),</a:t>
            </a:r>
            <a:endParaRPr lang="en-GB" sz="2000" b="1" i="0" dirty="0">
              <a:solidFill>
                <a:srgbClr val="000000"/>
              </a:solidFill>
              <a:effectLst/>
              <a:latin typeface="TimesNewRomanPS-BoldMT"/>
              <a:ea typeface="Times New Roman" panose="02020603050405020304" pitchFamily="18" charset="0"/>
            </a:endParaRPr>
          </a:p>
          <a:p>
            <a:r>
              <a:rPr lang="en-GB" sz="2000" dirty="0">
                <a:solidFill>
                  <a:srgbClr val="000000"/>
                </a:solidFill>
                <a:latin typeface="TimesNewRomanPS-BoldMT"/>
                <a:ea typeface="Times New Roman" panose="02020603050405020304" pitchFamily="18" charset="0"/>
              </a:rPr>
              <a:t>where </a:t>
            </a:r>
            <a:r>
              <a:rPr lang="en-US" sz="2000" i="0" dirty="0">
                <a:solidFill>
                  <a:srgbClr val="000000"/>
                </a:solidFill>
                <a:effectLst/>
                <a:latin typeface="TimesNewRomanPS-BoldMT"/>
                <a:ea typeface="Times New Roman" panose="02020603050405020304" pitchFamily="18" charset="0"/>
              </a:rPr>
              <a:t>R</a:t>
            </a:r>
            <a:r>
              <a:rPr lang="en-US" sz="2000" baseline="-25000" dirty="0">
                <a:solidFill>
                  <a:srgbClr val="000000"/>
                </a:solidFill>
                <a:latin typeface="TimesNewRomanPS-BoldMT"/>
                <a:ea typeface="Times New Roman" panose="02020603050405020304" pitchFamily="18" charset="0"/>
              </a:rPr>
              <a:t>x </a:t>
            </a:r>
            <a:r>
              <a:rPr lang="en-GB" sz="2000" dirty="0">
                <a:solidFill>
                  <a:srgbClr val="000000"/>
                </a:solidFill>
                <a:latin typeface="TimesNewRomanPS-BoldMT"/>
                <a:ea typeface="Times New Roman" panose="02020603050405020304" pitchFamily="18" charset="0"/>
              </a:rPr>
              <a:t> is sensor response </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2D distribution of asymmetries is sensitive to the changing of the beam and background experimental conditions.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functional purpose of the RMS-R5 is to monitor the state of the beam and background, and to control LHCb radiation safety</a:t>
            </a:r>
          </a:p>
          <a:p>
            <a:pPr marL="342900" indent="-342900">
              <a:buFont typeface="Arial" panose="020B0604020202020204" pitchFamily="34" charset="0"/>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pp</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collisions for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t>
            </a:r>
            <a:r>
              <a:rPr lang="en-US" sz="20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NN</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13,6 </a:t>
            </a: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TeV</a:t>
            </a:r>
            <a:r>
              <a:rPr lang="uk-UA" sz="2000" dirty="0">
                <a:effectLst/>
                <a:latin typeface="Calibri" panose="020F0502020204030204" pitchFamily="34" charset="0"/>
                <a:ea typeface="Calibri" panose="020F0502020204030204" pitchFamily="34" charset="0"/>
                <a:cs typeface="Calibri" panose="020F0502020204030204" pitchFamily="34" charset="0"/>
              </a:rPr>
              <a:t> </a:t>
            </a:r>
            <a:r>
              <a:rPr lang="en-GB" sz="2000" dirty="0">
                <a:effectLst/>
                <a:latin typeface="Calibri" panose="020F0502020204030204" pitchFamily="34" charset="0"/>
                <a:ea typeface="Calibri" panose="020F0502020204030204" pitchFamily="34" charset="0"/>
                <a:cs typeface="Calibri" panose="020F0502020204030204" pitchFamily="34" charset="0"/>
              </a:rPr>
              <a:t>for luminosity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2×10</a:t>
            </a:r>
            <a:r>
              <a:rPr lang="uk-UA" sz="2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sm</a:t>
            </a:r>
            <a:r>
              <a:rPr lang="uk-UA" sz="2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uk-UA" sz="2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PbPb</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collisions</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t>
            </a:r>
            <a:r>
              <a:rPr lang="en-US" sz="2000" baseline="-25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NN</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5,36 </a:t>
            </a: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TeV</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effectLst/>
                <a:latin typeface="Calibri" panose="020F0502020204030204" pitchFamily="34" charset="0"/>
                <a:ea typeface="Calibri" panose="020F0502020204030204" pitchFamily="34" charset="0"/>
                <a:cs typeface="Calibri" panose="020F0502020204030204" pitchFamily="34" charset="0"/>
              </a:rPr>
              <a:t>for luminosity up to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r>
              <a:rPr lang="uk-UA" sz="2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 </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sm</a:t>
            </a:r>
            <a:r>
              <a:rPr lang="uk-UA" sz="2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uk-U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uk-UA" sz="2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973237-CA04-EE18-AA74-1ACCA3C0A44E}"/>
              </a:ext>
            </a:extLst>
          </p:cNvPr>
          <p:cNvSpPr txBox="1"/>
          <p:nvPr/>
        </p:nvSpPr>
        <p:spPr>
          <a:xfrm>
            <a:off x="9213883" y="687320"/>
            <a:ext cx="2716599" cy="369332"/>
          </a:xfrm>
          <a:prstGeom prst="rect">
            <a:avLst/>
          </a:prstGeom>
          <a:noFill/>
        </p:spPr>
        <p:txBody>
          <a:bodyPr wrap="square" rtlCol="0">
            <a:spAutoFit/>
          </a:bodyPr>
          <a:lstStyle/>
          <a:p>
            <a:pPr algn="ctr"/>
            <a:r>
              <a:rPr lang="en-US" b="1" dirty="0" err="1">
                <a:solidFill>
                  <a:srgbClr val="FF0000"/>
                </a:solidFill>
              </a:rPr>
              <a:t>PbPb</a:t>
            </a:r>
            <a:r>
              <a:rPr lang="en-US" b="1" dirty="0">
                <a:solidFill>
                  <a:srgbClr val="FF0000"/>
                </a:solidFill>
              </a:rPr>
              <a:t> + </a:t>
            </a:r>
            <a:r>
              <a:rPr lang="en-US" b="1" dirty="0" err="1">
                <a:solidFill>
                  <a:srgbClr val="FF0000"/>
                </a:solidFill>
              </a:rPr>
              <a:t>PbAr</a:t>
            </a:r>
            <a:r>
              <a:rPr lang="en-US" b="1" dirty="0">
                <a:solidFill>
                  <a:srgbClr val="FF0000"/>
                </a:solidFill>
              </a:rPr>
              <a:t> collisions</a:t>
            </a:r>
          </a:p>
        </p:txBody>
      </p:sp>
      <p:sp>
        <p:nvSpPr>
          <p:cNvPr id="28" name="TextBox 27">
            <a:extLst>
              <a:ext uri="{FF2B5EF4-FFF2-40B4-BE49-F238E27FC236}">
                <a16:creationId xmlns:a16="http://schemas.microsoft.com/office/drawing/2014/main" id="{037CB341-0933-0C44-10E8-9E0A47082594}"/>
              </a:ext>
            </a:extLst>
          </p:cNvPr>
          <p:cNvSpPr txBox="1"/>
          <p:nvPr/>
        </p:nvSpPr>
        <p:spPr>
          <a:xfrm>
            <a:off x="3896932" y="2168065"/>
            <a:ext cx="2093186" cy="369332"/>
          </a:xfrm>
          <a:prstGeom prst="rect">
            <a:avLst/>
          </a:prstGeom>
          <a:noFill/>
        </p:spPr>
        <p:txBody>
          <a:bodyPr wrap="square" rtlCol="0">
            <a:spAutoFit/>
          </a:bodyPr>
          <a:lstStyle/>
          <a:p>
            <a:pPr algn="ctr"/>
            <a:r>
              <a:rPr lang="en-US" b="1" dirty="0">
                <a:solidFill>
                  <a:srgbClr val="FF0000"/>
                </a:solidFill>
              </a:rPr>
              <a:t>pp collisions</a:t>
            </a:r>
          </a:p>
        </p:txBody>
      </p:sp>
      <p:sp>
        <p:nvSpPr>
          <p:cNvPr id="29" name="TextBox 28">
            <a:extLst>
              <a:ext uri="{FF2B5EF4-FFF2-40B4-BE49-F238E27FC236}">
                <a16:creationId xmlns:a16="http://schemas.microsoft.com/office/drawing/2014/main" id="{C7BB1D05-2739-4C8C-5190-14288339C236}"/>
              </a:ext>
            </a:extLst>
          </p:cNvPr>
          <p:cNvSpPr txBox="1"/>
          <p:nvPr/>
        </p:nvSpPr>
        <p:spPr>
          <a:xfrm>
            <a:off x="6572709" y="2183616"/>
            <a:ext cx="2290079" cy="369332"/>
          </a:xfrm>
          <a:prstGeom prst="rect">
            <a:avLst/>
          </a:prstGeom>
          <a:noFill/>
        </p:spPr>
        <p:txBody>
          <a:bodyPr wrap="square" rtlCol="0">
            <a:spAutoFit/>
          </a:bodyPr>
          <a:lstStyle/>
          <a:p>
            <a:pPr algn="ctr"/>
            <a:r>
              <a:rPr lang="en-US" b="1" dirty="0" err="1">
                <a:solidFill>
                  <a:srgbClr val="FF0000"/>
                </a:solidFill>
              </a:rPr>
              <a:t>PbPb</a:t>
            </a:r>
            <a:r>
              <a:rPr lang="en-US" b="1" dirty="0">
                <a:solidFill>
                  <a:srgbClr val="FF0000"/>
                </a:solidFill>
              </a:rPr>
              <a:t> collisions</a:t>
            </a:r>
          </a:p>
        </p:txBody>
      </p:sp>
      <p:graphicFrame>
        <p:nvGraphicFramePr>
          <p:cNvPr id="4" name="Объект 5">
            <a:extLst>
              <a:ext uri="{FF2B5EF4-FFF2-40B4-BE49-F238E27FC236}">
                <a16:creationId xmlns:a16="http://schemas.microsoft.com/office/drawing/2014/main" id="{9BDEEA53-8318-C83E-A0BC-49CEB2859363}"/>
              </a:ext>
            </a:extLst>
          </p:cNvPr>
          <p:cNvGraphicFramePr>
            <a:graphicFrameLocks noChangeAspect="1"/>
          </p:cNvGraphicFramePr>
          <p:nvPr/>
        </p:nvGraphicFramePr>
        <p:xfrm>
          <a:off x="9213883" y="1018115"/>
          <a:ext cx="2977455" cy="2470765"/>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4" name="Объект 5">
                        <a:extLst>
                          <a:ext uri="{FF2B5EF4-FFF2-40B4-BE49-F238E27FC236}">
                            <a16:creationId xmlns:a16="http://schemas.microsoft.com/office/drawing/2014/main" id="{9BDEEA53-8318-C83E-A0BC-49CEB2859363}"/>
                          </a:ext>
                        </a:extLst>
                      </p:cNvPr>
                      <p:cNvPicPr/>
                      <p:nvPr/>
                    </p:nvPicPr>
                    <p:blipFill>
                      <a:blip r:embed="rId4"/>
                      <a:stretch>
                        <a:fillRect/>
                      </a:stretch>
                    </p:blipFill>
                    <p:spPr>
                      <a:xfrm>
                        <a:off x="9213883" y="1018115"/>
                        <a:ext cx="2977455" cy="2470765"/>
                      </a:xfrm>
                      <a:prstGeom prst="rect">
                        <a:avLst/>
                      </a:prstGeom>
                    </p:spPr>
                  </p:pic>
                </p:oleObj>
              </mc:Fallback>
            </mc:AlternateContent>
          </a:graphicData>
        </a:graphic>
      </p:graphicFrame>
      <p:graphicFrame>
        <p:nvGraphicFramePr>
          <p:cNvPr id="5" name="Объект 25">
            <a:extLst>
              <a:ext uri="{FF2B5EF4-FFF2-40B4-BE49-F238E27FC236}">
                <a16:creationId xmlns:a16="http://schemas.microsoft.com/office/drawing/2014/main" id="{38E6153C-CB01-AFE4-6A05-31727F90ADC0}"/>
              </a:ext>
            </a:extLst>
          </p:cNvPr>
          <p:cNvGraphicFramePr>
            <a:graphicFrameLocks noChangeAspect="1"/>
          </p:cNvGraphicFramePr>
          <p:nvPr/>
        </p:nvGraphicFramePr>
        <p:xfrm>
          <a:off x="6403943" y="971941"/>
          <a:ext cx="2716600" cy="2635578"/>
        </p:xfrm>
        <a:graphic>
          <a:graphicData uri="http://schemas.openxmlformats.org/presentationml/2006/ole">
            <mc:AlternateContent xmlns:mc="http://schemas.openxmlformats.org/markup-compatibility/2006">
              <mc:Choice xmlns:v="urn:schemas-microsoft-com:vml" Requires="v">
                <p:oleObj name="PDF" r:id="rId5" imgW="0" imgH="360" progId="FoxitPhantomPDF.Document">
                  <p:embed/>
                </p:oleObj>
              </mc:Choice>
              <mc:Fallback>
                <p:oleObj name="PDF" r:id="rId5" imgW="0" imgH="360" progId="FoxitPhantomPDF.Document">
                  <p:embed/>
                  <p:pic>
                    <p:nvPicPr>
                      <p:cNvPr id="5" name="Объект 25">
                        <a:extLst>
                          <a:ext uri="{FF2B5EF4-FFF2-40B4-BE49-F238E27FC236}">
                            <a16:creationId xmlns:a16="http://schemas.microsoft.com/office/drawing/2014/main" id="{38E6153C-CB01-AFE4-6A05-31727F90ADC0}"/>
                          </a:ext>
                        </a:extLst>
                      </p:cNvPr>
                      <p:cNvPicPr/>
                      <p:nvPr/>
                    </p:nvPicPr>
                    <p:blipFill>
                      <a:blip r:embed="rId6"/>
                      <a:stretch>
                        <a:fillRect/>
                      </a:stretch>
                    </p:blipFill>
                    <p:spPr>
                      <a:xfrm>
                        <a:off x="6403943" y="971941"/>
                        <a:ext cx="2716600" cy="2635578"/>
                      </a:xfrm>
                      <a:prstGeom prst="rect">
                        <a:avLst/>
                      </a:prstGeom>
                    </p:spPr>
                  </p:pic>
                </p:oleObj>
              </mc:Fallback>
            </mc:AlternateContent>
          </a:graphicData>
        </a:graphic>
      </p:graphicFrame>
      <p:graphicFrame>
        <p:nvGraphicFramePr>
          <p:cNvPr id="11" name="Объект 26">
            <a:extLst>
              <a:ext uri="{FF2B5EF4-FFF2-40B4-BE49-F238E27FC236}">
                <a16:creationId xmlns:a16="http://schemas.microsoft.com/office/drawing/2014/main" id="{282DA75D-9C5C-F3D2-2E07-AD65489A9E10}"/>
              </a:ext>
            </a:extLst>
          </p:cNvPr>
          <p:cNvGraphicFramePr>
            <a:graphicFrameLocks noChangeAspect="1"/>
          </p:cNvGraphicFramePr>
          <p:nvPr/>
        </p:nvGraphicFramePr>
        <p:xfrm>
          <a:off x="3669494" y="1020449"/>
          <a:ext cx="2577314" cy="2500447"/>
        </p:xfrm>
        <a:graphic>
          <a:graphicData uri="http://schemas.openxmlformats.org/presentationml/2006/ole">
            <mc:AlternateContent xmlns:mc="http://schemas.openxmlformats.org/markup-compatibility/2006">
              <mc:Choice xmlns:v="urn:schemas-microsoft-com:vml" Requires="v">
                <p:oleObj name="PDF" r:id="rId7" imgW="0" imgH="360" progId="FoxitPhantomPDF.Document">
                  <p:embed/>
                </p:oleObj>
              </mc:Choice>
              <mc:Fallback>
                <p:oleObj name="PDF" r:id="rId7" imgW="0" imgH="360" progId="FoxitPhantomPDF.Document">
                  <p:embed/>
                  <p:pic>
                    <p:nvPicPr>
                      <p:cNvPr id="11" name="Объект 26">
                        <a:extLst>
                          <a:ext uri="{FF2B5EF4-FFF2-40B4-BE49-F238E27FC236}">
                            <a16:creationId xmlns:a16="http://schemas.microsoft.com/office/drawing/2014/main" id="{282DA75D-9C5C-F3D2-2E07-AD65489A9E10}"/>
                          </a:ext>
                        </a:extLst>
                      </p:cNvPr>
                      <p:cNvPicPr/>
                      <p:nvPr/>
                    </p:nvPicPr>
                    <p:blipFill>
                      <a:blip r:embed="rId8"/>
                      <a:stretch>
                        <a:fillRect/>
                      </a:stretch>
                    </p:blipFill>
                    <p:spPr>
                      <a:xfrm>
                        <a:off x="3669494" y="1020449"/>
                        <a:ext cx="2577314" cy="250044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BE753C0B-FA3C-C0F3-3BD1-5001E16D73E7}"/>
              </a:ext>
            </a:extLst>
          </p:cNvPr>
          <p:cNvSpPr txBox="1"/>
          <p:nvPr/>
        </p:nvSpPr>
        <p:spPr>
          <a:xfrm>
            <a:off x="3869769" y="669229"/>
            <a:ext cx="2093186" cy="369332"/>
          </a:xfrm>
          <a:prstGeom prst="rect">
            <a:avLst/>
          </a:prstGeom>
          <a:noFill/>
        </p:spPr>
        <p:txBody>
          <a:bodyPr wrap="square" rtlCol="0">
            <a:spAutoFit/>
          </a:bodyPr>
          <a:lstStyle/>
          <a:p>
            <a:pPr algn="ctr"/>
            <a:r>
              <a:rPr lang="en-US" b="1" dirty="0">
                <a:solidFill>
                  <a:srgbClr val="FF0000"/>
                </a:solidFill>
              </a:rPr>
              <a:t>pp collisions</a:t>
            </a:r>
          </a:p>
        </p:txBody>
      </p:sp>
      <p:sp>
        <p:nvSpPr>
          <p:cNvPr id="15" name="TextBox 14">
            <a:extLst>
              <a:ext uri="{FF2B5EF4-FFF2-40B4-BE49-F238E27FC236}">
                <a16:creationId xmlns:a16="http://schemas.microsoft.com/office/drawing/2014/main" id="{A4A26A90-4F3A-0CC7-E2B6-A41FB5605626}"/>
              </a:ext>
            </a:extLst>
          </p:cNvPr>
          <p:cNvSpPr txBox="1"/>
          <p:nvPr/>
        </p:nvSpPr>
        <p:spPr>
          <a:xfrm>
            <a:off x="6545546" y="684780"/>
            <a:ext cx="2290079" cy="369332"/>
          </a:xfrm>
          <a:prstGeom prst="rect">
            <a:avLst/>
          </a:prstGeom>
          <a:noFill/>
        </p:spPr>
        <p:txBody>
          <a:bodyPr wrap="square" rtlCol="0">
            <a:spAutoFit/>
          </a:bodyPr>
          <a:lstStyle/>
          <a:p>
            <a:pPr algn="ctr"/>
            <a:r>
              <a:rPr lang="en-US" b="1" dirty="0" err="1">
                <a:solidFill>
                  <a:srgbClr val="FF0000"/>
                </a:solidFill>
              </a:rPr>
              <a:t>PbPb</a:t>
            </a:r>
            <a:r>
              <a:rPr lang="en-US" b="1" dirty="0">
                <a:solidFill>
                  <a:srgbClr val="FF0000"/>
                </a:solidFill>
              </a:rPr>
              <a:t> collisions</a:t>
            </a:r>
          </a:p>
        </p:txBody>
      </p:sp>
      <p:sp>
        <p:nvSpPr>
          <p:cNvPr id="16" name="TextBox 15">
            <a:extLst>
              <a:ext uri="{FF2B5EF4-FFF2-40B4-BE49-F238E27FC236}">
                <a16:creationId xmlns:a16="http://schemas.microsoft.com/office/drawing/2014/main" id="{62633AFD-8792-C109-43DA-2B2D22065A83}"/>
              </a:ext>
            </a:extLst>
          </p:cNvPr>
          <p:cNvSpPr txBox="1"/>
          <p:nvPr/>
        </p:nvSpPr>
        <p:spPr>
          <a:xfrm rot="20702912">
            <a:off x="4916841" y="3362808"/>
            <a:ext cx="1439295" cy="646331"/>
          </a:xfrm>
          <a:prstGeom prst="rect">
            <a:avLst/>
          </a:prstGeom>
          <a:noFill/>
        </p:spPr>
        <p:txBody>
          <a:bodyPr wrap="square" rtlCol="0">
            <a:spAutoFit/>
          </a:bodyPr>
          <a:lstStyle/>
          <a:p>
            <a:pPr algn="ctr"/>
            <a:r>
              <a:rPr lang="en-US" dirty="0">
                <a:solidFill>
                  <a:srgbClr val="FF0000"/>
                </a:solidFill>
              </a:rPr>
              <a:t>Access-</a:t>
            </a:r>
            <a:r>
              <a:rPr lang="en-US" dirty="0" err="1">
                <a:solidFill>
                  <a:srgbClr val="FF0000"/>
                </a:solidFill>
              </a:rPr>
              <a:t>Cryo</a:t>
            </a:r>
            <a:r>
              <a:rPr lang="en-US" dirty="0">
                <a:solidFill>
                  <a:srgbClr val="FF0000"/>
                </a:solidFill>
              </a:rPr>
              <a:t> Asymmetry</a:t>
            </a:r>
          </a:p>
        </p:txBody>
      </p:sp>
      <p:sp>
        <p:nvSpPr>
          <p:cNvPr id="18" name="TextBox 17">
            <a:extLst>
              <a:ext uri="{FF2B5EF4-FFF2-40B4-BE49-F238E27FC236}">
                <a16:creationId xmlns:a16="http://schemas.microsoft.com/office/drawing/2014/main" id="{1A3E1CF7-AB3F-6701-88BE-2E30A95394D7}"/>
              </a:ext>
            </a:extLst>
          </p:cNvPr>
          <p:cNvSpPr txBox="1"/>
          <p:nvPr/>
        </p:nvSpPr>
        <p:spPr>
          <a:xfrm rot="2118209">
            <a:off x="3150122" y="3197731"/>
            <a:ext cx="1439295" cy="646331"/>
          </a:xfrm>
          <a:prstGeom prst="rect">
            <a:avLst/>
          </a:prstGeom>
          <a:noFill/>
        </p:spPr>
        <p:txBody>
          <a:bodyPr wrap="square" rtlCol="0">
            <a:spAutoFit/>
          </a:bodyPr>
          <a:lstStyle/>
          <a:p>
            <a:pPr algn="ctr"/>
            <a:r>
              <a:rPr lang="en-US" dirty="0">
                <a:solidFill>
                  <a:srgbClr val="FF0000"/>
                </a:solidFill>
              </a:rPr>
              <a:t>Top-Bottom Asymmetry</a:t>
            </a:r>
          </a:p>
        </p:txBody>
      </p:sp>
      <p:cxnSp>
        <p:nvCxnSpPr>
          <p:cNvPr id="19" name="Straight Arrow Connector 17">
            <a:extLst>
              <a:ext uri="{FF2B5EF4-FFF2-40B4-BE49-F238E27FC236}">
                <a16:creationId xmlns:a16="http://schemas.microsoft.com/office/drawing/2014/main" id="{0787E7AB-FE6A-2AF2-1737-39C429038058}"/>
              </a:ext>
            </a:extLst>
          </p:cNvPr>
          <p:cNvCxnSpPr>
            <a:cxnSpLocks/>
          </p:cNvCxnSpPr>
          <p:nvPr/>
        </p:nvCxnSpPr>
        <p:spPr>
          <a:xfrm flipV="1">
            <a:off x="4601063" y="3116725"/>
            <a:ext cx="1748556" cy="4983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1">
            <a:extLst>
              <a:ext uri="{FF2B5EF4-FFF2-40B4-BE49-F238E27FC236}">
                <a16:creationId xmlns:a16="http://schemas.microsoft.com/office/drawing/2014/main" id="{A1ACC67A-9A69-3045-3F36-C520F47137E7}"/>
              </a:ext>
            </a:extLst>
          </p:cNvPr>
          <p:cNvCxnSpPr>
            <a:cxnSpLocks/>
          </p:cNvCxnSpPr>
          <p:nvPr/>
        </p:nvCxnSpPr>
        <p:spPr>
          <a:xfrm flipH="1" flipV="1">
            <a:off x="3542206" y="2823917"/>
            <a:ext cx="1058857" cy="7911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791BF6A-CFCE-D6B0-F011-6BC484FEBDF4}"/>
              </a:ext>
            </a:extLst>
          </p:cNvPr>
          <p:cNvCxnSpPr>
            <a:cxnSpLocks/>
          </p:cNvCxnSpPr>
          <p:nvPr/>
        </p:nvCxnSpPr>
        <p:spPr>
          <a:xfrm flipV="1">
            <a:off x="3550052" y="1442612"/>
            <a:ext cx="0" cy="13813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3375C06-D3D4-0922-989D-414149B20AC9}"/>
              </a:ext>
            </a:extLst>
          </p:cNvPr>
          <p:cNvSpPr txBox="1"/>
          <p:nvPr/>
        </p:nvSpPr>
        <p:spPr>
          <a:xfrm rot="5400000">
            <a:off x="2671840" y="1958390"/>
            <a:ext cx="1439295" cy="369332"/>
          </a:xfrm>
          <a:prstGeom prst="rect">
            <a:avLst/>
          </a:prstGeom>
          <a:noFill/>
        </p:spPr>
        <p:txBody>
          <a:bodyPr wrap="square" rtlCol="0">
            <a:spAutoFit/>
          </a:bodyPr>
          <a:lstStyle/>
          <a:p>
            <a:pPr algn="ctr"/>
            <a:r>
              <a:rPr lang="en-US" dirty="0">
                <a:solidFill>
                  <a:srgbClr val="FF0000"/>
                </a:solidFill>
              </a:rPr>
              <a:t>Entries</a:t>
            </a:r>
          </a:p>
        </p:txBody>
      </p:sp>
      <p:pic>
        <p:nvPicPr>
          <p:cNvPr id="24" name="Picture 23">
            <a:extLst>
              <a:ext uri="{FF2B5EF4-FFF2-40B4-BE49-F238E27FC236}">
                <a16:creationId xmlns:a16="http://schemas.microsoft.com/office/drawing/2014/main" id="{105507D5-8257-0B93-62AF-24885D23C486}"/>
              </a:ext>
            </a:extLst>
          </p:cNvPr>
          <p:cNvPicPr/>
          <p:nvPr/>
        </p:nvPicPr>
        <p:blipFill>
          <a:blip r:embed="rId9"/>
          <a:stretch>
            <a:fillRect/>
          </a:stretch>
        </p:blipFill>
        <p:spPr>
          <a:xfrm>
            <a:off x="9027147" y="3683333"/>
            <a:ext cx="3090069" cy="1582983"/>
          </a:xfrm>
          <a:prstGeom prst="rect">
            <a:avLst/>
          </a:prstGeom>
        </p:spPr>
      </p:pic>
      <p:pic>
        <p:nvPicPr>
          <p:cNvPr id="25" name="Picture 24">
            <a:extLst>
              <a:ext uri="{FF2B5EF4-FFF2-40B4-BE49-F238E27FC236}">
                <a16:creationId xmlns:a16="http://schemas.microsoft.com/office/drawing/2014/main" id="{9DC50D8F-E32D-18DF-226C-4A7D36D3E31B}"/>
              </a:ext>
            </a:extLst>
          </p:cNvPr>
          <p:cNvPicPr/>
          <p:nvPr/>
        </p:nvPicPr>
        <p:blipFill>
          <a:blip r:embed="rId10"/>
          <a:stretch>
            <a:fillRect/>
          </a:stretch>
        </p:blipFill>
        <p:spPr>
          <a:xfrm>
            <a:off x="6923309" y="3588379"/>
            <a:ext cx="1792205" cy="1738753"/>
          </a:xfrm>
          <a:prstGeom prst="rect">
            <a:avLst/>
          </a:prstGeom>
        </p:spPr>
      </p:pic>
      <p:pic>
        <p:nvPicPr>
          <p:cNvPr id="35" name="Рисунок 22">
            <a:extLst>
              <a:ext uri="{FF2B5EF4-FFF2-40B4-BE49-F238E27FC236}">
                <a16:creationId xmlns:a16="http://schemas.microsoft.com/office/drawing/2014/main" id="{304E840E-9CA6-199A-FA0B-636FE25D45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3345" y="4009610"/>
            <a:ext cx="3080068" cy="1591422"/>
          </a:xfrm>
          <a:prstGeom prst="rect">
            <a:avLst/>
          </a:prstGeom>
        </p:spPr>
      </p:pic>
      <p:sp>
        <p:nvSpPr>
          <p:cNvPr id="39" name="Slide Number Placeholder 38">
            <a:extLst>
              <a:ext uri="{FF2B5EF4-FFF2-40B4-BE49-F238E27FC236}">
                <a16:creationId xmlns:a16="http://schemas.microsoft.com/office/drawing/2014/main" id="{9A69A3BD-51EE-0F46-8C0E-219A738FB087}"/>
              </a:ext>
            </a:extLst>
          </p:cNvPr>
          <p:cNvSpPr>
            <a:spLocks noGrp="1"/>
          </p:cNvSpPr>
          <p:nvPr>
            <p:ph type="sldNum" sz="quarter" idx="12"/>
          </p:nvPr>
        </p:nvSpPr>
        <p:spPr/>
        <p:txBody>
          <a:bodyPr/>
          <a:lstStyle/>
          <a:p>
            <a:fld id="{8E954D5F-17C4-414E-8524-CA04D80B9CA1}" type="slidenum">
              <a:rPr lang="x-none" smtClean="0"/>
              <a:t>14</a:t>
            </a:fld>
            <a:endParaRPr lang="x-none"/>
          </a:p>
        </p:txBody>
      </p:sp>
    </p:spTree>
    <p:extLst>
      <p:ext uri="{BB962C8B-B14F-4D97-AF65-F5344CB8AC3E}">
        <p14:creationId xmlns:p14="http://schemas.microsoft.com/office/powerpoint/2010/main" val="4220244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A899-B228-133E-06F9-1B35F493718F}"/>
              </a:ext>
            </a:extLst>
          </p:cNvPr>
          <p:cNvSpPr>
            <a:spLocks noGrp="1"/>
          </p:cNvSpPr>
          <p:nvPr>
            <p:ph type="title"/>
          </p:nvPr>
        </p:nvSpPr>
        <p:spPr>
          <a:xfrm>
            <a:off x="637761" y="-14"/>
            <a:ext cx="10515600" cy="1093317"/>
          </a:xfrm>
        </p:spPr>
        <p:txBody>
          <a:bodyPr>
            <a:normAutofit fontScale="90000"/>
          </a:bodyPr>
          <a:lstStyle/>
          <a:p>
            <a:pPr algn="ctr"/>
            <a:r>
              <a:rPr lang="en-US" b="1" dirty="0"/>
              <a:t>Asymmetries of </a:t>
            </a:r>
            <a:r>
              <a:rPr lang="en-US" b="1" dirty="0" err="1"/>
              <a:t>pA</a:t>
            </a:r>
            <a:r>
              <a:rPr lang="en-US" b="1" dirty="0"/>
              <a:t> for injections of different gases in the fixed target mode in 2024</a:t>
            </a:r>
            <a:endParaRPr lang="LID4096" b="1" dirty="0"/>
          </a:p>
        </p:txBody>
      </p:sp>
      <p:sp>
        <p:nvSpPr>
          <p:cNvPr id="3" name="Content Placeholder 2">
            <a:extLst>
              <a:ext uri="{FF2B5EF4-FFF2-40B4-BE49-F238E27FC236}">
                <a16:creationId xmlns:a16="http://schemas.microsoft.com/office/drawing/2014/main" id="{1C965DC5-170F-E7F2-0AA2-D71187F99640}"/>
              </a:ext>
            </a:extLst>
          </p:cNvPr>
          <p:cNvSpPr>
            <a:spLocks noGrp="1"/>
          </p:cNvSpPr>
          <p:nvPr>
            <p:ph idx="1"/>
          </p:nvPr>
        </p:nvSpPr>
        <p:spPr>
          <a:xfrm>
            <a:off x="13252" y="1825625"/>
            <a:ext cx="1249018" cy="5131766"/>
          </a:xfrm>
        </p:spPr>
        <p:txBody>
          <a:bodyPr/>
          <a:lstStyle/>
          <a:p>
            <a:pPr marL="0" indent="0">
              <a:buNone/>
            </a:pPr>
            <a:endParaRPr lang="en-GB" dirty="0"/>
          </a:p>
          <a:p>
            <a:pPr marL="0" indent="0">
              <a:buNone/>
            </a:pPr>
            <a:endParaRPr lang="en-GB" dirty="0"/>
          </a:p>
          <a:p>
            <a:pPr marL="0" indent="0">
              <a:buNone/>
            </a:pPr>
            <a:r>
              <a:rPr lang="en-GB" dirty="0"/>
              <a:t>Ch1</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Ch2</a:t>
            </a:r>
          </a:p>
        </p:txBody>
      </p:sp>
      <p:pic>
        <p:nvPicPr>
          <p:cNvPr id="4" name="Image4">
            <a:extLst>
              <a:ext uri="{FF2B5EF4-FFF2-40B4-BE49-F238E27FC236}">
                <a16:creationId xmlns:a16="http://schemas.microsoft.com/office/drawing/2014/main" id="{1FF8D180-BF61-4A52-5F10-7C6AE78C377D}"/>
              </a:ext>
            </a:extLst>
          </p:cNvPr>
          <p:cNvPicPr>
            <a:picLocks noChangeAspect="1"/>
          </p:cNvPicPr>
          <p:nvPr/>
        </p:nvPicPr>
        <p:blipFill>
          <a:blip r:embed="rId2"/>
          <a:stretch>
            <a:fillRect/>
          </a:stretch>
        </p:blipFill>
        <p:spPr bwMode="auto">
          <a:xfrm>
            <a:off x="1408592" y="1752413"/>
            <a:ext cx="2629499" cy="2553053"/>
          </a:xfrm>
          <a:prstGeom prst="rect">
            <a:avLst/>
          </a:prstGeom>
        </p:spPr>
      </p:pic>
      <p:sp>
        <p:nvSpPr>
          <p:cNvPr id="5" name="Content Placeholder 2">
            <a:extLst>
              <a:ext uri="{FF2B5EF4-FFF2-40B4-BE49-F238E27FC236}">
                <a16:creationId xmlns:a16="http://schemas.microsoft.com/office/drawing/2014/main" id="{F86B3FBF-90FF-E760-C369-EE015266947E}"/>
              </a:ext>
            </a:extLst>
          </p:cNvPr>
          <p:cNvSpPr txBox="1">
            <a:spLocks/>
          </p:cNvSpPr>
          <p:nvPr/>
        </p:nvSpPr>
        <p:spPr>
          <a:xfrm>
            <a:off x="563217" y="805071"/>
            <a:ext cx="11300792" cy="8050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Font typeface="Arial" panose="020B0604020202020204" pitchFamily="34" charset="0"/>
              <a:buNone/>
            </a:pPr>
            <a:r>
              <a:rPr lang="en-GB" dirty="0"/>
              <a:t>		H2				He				Ne</a:t>
            </a:r>
          </a:p>
        </p:txBody>
      </p:sp>
      <p:pic>
        <p:nvPicPr>
          <p:cNvPr id="6" name="Image5">
            <a:extLst>
              <a:ext uri="{FF2B5EF4-FFF2-40B4-BE49-F238E27FC236}">
                <a16:creationId xmlns:a16="http://schemas.microsoft.com/office/drawing/2014/main" id="{FB89BCF6-D51D-FE7C-0EBB-AE9DFA7F8EAD}"/>
              </a:ext>
            </a:extLst>
          </p:cNvPr>
          <p:cNvPicPr>
            <a:picLocks noChangeAspect="1"/>
          </p:cNvPicPr>
          <p:nvPr/>
        </p:nvPicPr>
        <p:blipFill>
          <a:blip r:embed="rId3"/>
          <a:stretch>
            <a:fillRect/>
          </a:stretch>
        </p:blipFill>
        <p:spPr bwMode="auto">
          <a:xfrm>
            <a:off x="1408593" y="4305466"/>
            <a:ext cx="2629499" cy="2552534"/>
          </a:xfrm>
          <a:prstGeom prst="rect">
            <a:avLst/>
          </a:prstGeom>
        </p:spPr>
      </p:pic>
      <p:pic>
        <p:nvPicPr>
          <p:cNvPr id="7" name="Image2">
            <a:extLst>
              <a:ext uri="{FF2B5EF4-FFF2-40B4-BE49-F238E27FC236}">
                <a16:creationId xmlns:a16="http://schemas.microsoft.com/office/drawing/2014/main" id="{76D2D49E-98FE-B514-144F-D42F58904277}"/>
              </a:ext>
            </a:extLst>
          </p:cNvPr>
          <p:cNvPicPr>
            <a:picLocks noChangeAspect="1"/>
          </p:cNvPicPr>
          <p:nvPr/>
        </p:nvPicPr>
        <p:blipFill>
          <a:blip r:embed="rId4"/>
          <a:stretch>
            <a:fillRect/>
          </a:stretch>
        </p:blipFill>
        <p:spPr bwMode="auto">
          <a:xfrm>
            <a:off x="4898863" y="1610155"/>
            <a:ext cx="2629499" cy="2553098"/>
          </a:xfrm>
          <a:prstGeom prst="rect">
            <a:avLst/>
          </a:prstGeom>
        </p:spPr>
      </p:pic>
      <p:pic>
        <p:nvPicPr>
          <p:cNvPr id="8" name="Image3">
            <a:extLst>
              <a:ext uri="{FF2B5EF4-FFF2-40B4-BE49-F238E27FC236}">
                <a16:creationId xmlns:a16="http://schemas.microsoft.com/office/drawing/2014/main" id="{416D5DB3-AF4C-353F-1A16-515E775283AF}"/>
              </a:ext>
            </a:extLst>
          </p:cNvPr>
          <p:cNvPicPr>
            <a:picLocks noChangeAspect="1"/>
          </p:cNvPicPr>
          <p:nvPr/>
        </p:nvPicPr>
        <p:blipFill>
          <a:blip r:embed="rId5"/>
          <a:stretch>
            <a:fillRect/>
          </a:stretch>
        </p:blipFill>
        <p:spPr bwMode="auto">
          <a:xfrm>
            <a:off x="4898863" y="4304902"/>
            <a:ext cx="2629975" cy="2553098"/>
          </a:xfrm>
          <a:prstGeom prst="rect">
            <a:avLst/>
          </a:prstGeom>
        </p:spPr>
      </p:pic>
      <p:pic>
        <p:nvPicPr>
          <p:cNvPr id="9" name="Image6">
            <a:extLst>
              <a:ext uri="{FF2B5EF4-FFF2-40B4-BE49-F238E27FC236}">
                <a16:creationId xmlns:a16="http://schemas.microsoft.com/office/drawing/2014/main" id="{F3F09A4D-1381-407D-2C02-CDA7EBE1E6EC}"/>
              </a:ext>
            </a:extLst>
          </p:cNvPr>
          <p:cNvPicPr>
            <a:picLocks noChangeAspect="1"/>
          </p:cNvPicPr>
          <p:nvPr/>
        </p:nvPicPr>
        <p:blipFill>
          <a:blip r:embed="rId6"/>
          <a:stretch>
            <a:fillRect/>
          </a:stretch>
        </p:blipFill>
        <p:spPr bwMode="auto">
          <a:xfrm>
            <a:off x="8505617" y="1610155"/>
            <a:ext cx="3030679" cy="2553098"/>
          </a:xfrm>
          <a:prstGeom prst="rect">
            <a:avLst/>
          </a:prstGeom>
        </p:spPr>
      </p:pic>
      <p:pic>
        <p:nvPicPr>
          <p:cNvPr id="10" name="Image7">
            <a:extLst>
              <a:ext uri="{FF2B5EF4-FFF2-40B4-BE49-F238E27FC236}">
                <a16:creationId xmlns:a16="http://schemas.microsoft.com/office/drawing/2014/main" id="{6FA75AE8-52E5-01B2-0EEA-61BCFC223C50}"/>
              </a:ext>
            </a:extLst>
          </p:cNvPr>
          <p:cNvPicPr>
            <a:picLocks noChangeAspect="1"/>
          </p:cNvPicPr>
          <p:nvPr/>
        </p:nvPicPr>
        <p:blipFill>
          <a:blip r:embed="rId7"/>
          <a:stretch>
            <a:fillRect/>
          </a:stretch>
        </p:blipFill>
        <p:spPr bwMode="auto">
          <a:xfrm>
            <a:off x="8705968" y="4163253"/>
            <a:ext cx="2629976" cy="2553185"/>
          </a:xfrm>
          <a:prstGeom prst="rect">
            <a:avLst/>
          </a:prstGeom>
        </p:spPr>
      </p:pic>
      <p:sp>
        <p:nvSpPr>
          <p:cNvPr id="11" name="Slide Number Placeholder 10">
            <a:extLst>
              <a:ext uri="{FF2B5EF4-FFF2-40B4-BE49-F238E27FC236}">
                <a16:creationId xmlns:a16="http://schemas.microsoft.com/office/drawing/2014/main" id="{FEE0B4DA-C833-950E-236A-A58682738910}"/>
              </a:ext>
            </a:extLst>
          </p:cNvPr>
          <p:cNvSpPr>
            <a:spLocks noGrp="1"/>
          </p:cNvSpPr>
          <p:nvPr>
            <p:ph type="sldNum" sz="quarter" idx="12"/>
          </p:nvPr>
        </p:nvSpPr>
        <p:spPr/>
        <p:txBody>
          <a:bodyPr/>
          <a:lstStyle/>
          <a:p>
            <a:fld id="{96BCA969-D1AF-42CD-97D6-3E93E08AFB2B}" type="slidenum">
              <a:rPr lang="LID4096" smtClean="0"/>
              <a:t>15</a:t>
            </a:fld>
            <a:endParaRPr lang="LID4096"/>
          </a:p>
        </p:txBody>
      </p:sp>
    </p:spTree>
    <p:extLst>
      <p:ext uri="{BB962C8B-B14F-4D97-AF65-F5344CB8AC3E}">
        <p14:creationId xmlns:p14="http://schemas.microsoft.com/office/powerpoint/2010/main" val="3034726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A899-B228-133E-06F9-1B35F493718F}"/>
              </a:ext>
            </a:extLst>
          </p:cNvPr>
          <p:cNvSpPr>
            <a:spLocks noGrp="1"/>
          </p:cNvSpPr>
          <p:nvPr>
            <p:ph type="title"/>
          </p:nvPr>
        </p:nvSpPr>
        <p:spPr>
          <a:xfrm>
            <a:off x="4578834" y="59576"/>
            <a:ext cx="7613165" cy="1631111"/>
          </a:xfrm>
        </p:spPr>
        <p:txBody>
          <a:bodyPr/>
          <a:lstStyle/>
          <a:p>
            <a:r>
              <a:rPr lang="en-US" dirty="0"/>
              <a:t>Displaying asymmetries. WinCC software package</a:t>
            </a:r>
            <a:endParaRPr lang="LID4096" dirty="0"/>
          </a:p>
        </p:txBody>
      </p:sp>
      <p:pic>
        <p:nvPicPr>
          <p:cNvPr id="5" name="Content Placeholder 4">
            <a:extLst>
              <a:ext uri="{FF2B5EF4-FFF2-40B4-BE49-F238E27FC236}">
                <a16:creationId xmlns:a16="http://schemas.microsoft.com/office/drawing/2014/main" id="{66DAC481-2674-B393-A2DF-BDBD3F5D00F4}"/>
              </a:ext>
            </a:extLst>
          </p:cNvPr>
          <p:cNvPicPr>
            <a:picLocks noGrp="1" noChangeAspect="1"/>
          </p:cNvPicPr>
          <p:nvPr>
            <p:ph idx="1"/>
          </p:nvPr>
        </p:nvPicPr>
        <p:blipFill>
          <a:blip r:embed="rId2"/>
          <a:stretch>
            <a:fillRect/>
          </a:stretch>
        </p:blipFill>
        <p:spPr>
          <a:xfrm>
            <a:off x="321013" y="3742169"/>
            <a:ext cx="3625524" cy="2969437"/>
          </a:xfrm>
          <a:prstGeom prst="rect">
            <a:avLst/>
          </a:prstGeom>
        </p:spPr>
      </p:pic>
      <p:pic>
        <p:nvPicPr>
          <p:cNvPr id="4" name="Picture 3">
            <a:extLst>
              <a:ext uri="{FF2B5EF4-FFF2-40B4-BE49-F238E27FC236}">
                <a16:creationId xmlns:a16="http://schemas.microsoft.com/office/drawing/2014/main" id="{7C2AFB75-F876-D941-A836-88F59D3C1E62}"/>
              </a:ext>
            </a:extLst>
          </p:cNvPr>
          <p:cNvPicPr>
            <a:picLocks noChangeAspect="1"/>
          </p:cNvPicPr>
          <p:nvPr/>
        </p:nvPicPr>
        <p:blipFill>
          <a:blip r:embed="rId3"/>
          <a:stretch>
            <a:fillRect/>
          </a:stretch>
        </p:blipFill>
        <p:spPr>
          <a:xfrm>
            <a:off x="321013" y="439992"/>
            <a:ext cx="3804917" cy="3083985"/>
          </a:xfrm>
          <a:prstGeom prst="rect">
            <a:avLst/>
          </a:prstGeom>
        </p:spPr>
      </p:pic>
      <p:pic>
        <p:nvPicPr>
          <p:cNvPr id="3" name="Picture 2">
            <a:extLst>
              <a:ext uri="{FF2B5EF4-FFF2-40B4-BE49-F238E27FC236}">
                <a16:creationId xmlns:a16="http://schemas.microsoft.com/office/drawing/2014/main" id="{84FCD20E-1AB2-AFE8-6B76-14811838E71C}"/>
              </a:ext>
            </a:extLst>
          </p:cNvPr>
          <p:cNvPicPr>
            <a:picLocks noChangeAspect="1"/>
          </p:cNvPicPr>
          <p:nvPr/>
        </p:nvPicPr>
        <p:blipFill>
          <a:blip r:embed="rId4"/>
          <a:stretch>
            <a:fillRect/>
          </a:stretch>
        </p:blipFill>
        <p:spPr>
          <a:xfrm>
            <a:off x="8158226" y="1690688"/>
            <a:ext cx="3792702" cy="3666579"/>
          </a:xfrm>
          <a:prstGeom prst="rect">
            <a:avLst/>
          </a:prstGeom>
        </p:spPr>
      </p:pic>
      <p:pic>
        <p:nvPicPr>
          <p:cNvPr id="6" name="Picture 5">
            <a:extLst>
              <a:ext uri="{FF2B5EF4-FFF2-40B4-BE49-F238E27FC236}">
                <a16:creationId xmlns:a16="http://schemas.microsoft.com/office/drawing/2014/main" id="{816A3F3D-A6F5-65D2-237C-5AD6B915B0A4}"/>
              </a:ext>
            </a:extLst>
          </p:cNvPr>
          <p:cNvPicPr>
            <a:picLocks noChangeAspect="1"/>
          </p:cNvPicPr>
          <p:nvPr/>
        </p:nvPicPr>
        <p:blipFill>
          <a:blip r:embed="rId5"/>
          <a:stretch>
            <a:fillRect/>
          </a:stretch>
        </p:blipFill>
        <p:spPr>
          <a:xfrm>
            <a:off x="4525539" y="1690688"/>
            <a:ext cx="3632687" cy="3536200"/>
          </a:xfrm>
          <a:prstGeom prst="rect">
            <a:avLst/>
          </a:prstGeom>
        </p:spPr>
      </p:pic>
      <p:sp>
        <p:nvSpPr>
          <p:cNvPr id="7" name="TextBox 6">
            <a:extLst>
              <a:ext uri="{FF2B5EF4-FFF2-40B4-BE49-F238E27FC236}">
                <a16:creationId xmlns:a16="http://schemas.microsoft.com/office/drawing/2014/main" id="{090D9C94-8509-EB5C-78C1-278BB14DAC9C}"/>
              </a:ext>
            </a:extLst>
          </p:cNvPr>
          <p:cNvSpPr txBox="1"/>
          <p:nvPr/>
        </p:nvSpPr>
        <p:spPr>
          <a:xfrm>
            <a:off x="4904753" y="5442279"/>
            <a:ext cx="7396576" cy="1200329"/>
          </a:xfrm>
          <a:prstGeom prst="rect">
            <a:avLst/>
          </a:prstGeom>
          <a:noFill/>
        </p:spPr>
        <p:txBody>
          <a:bodyPr wrap="square" rtlCol="0">
            <a:spAutoFit/>
          </a:bodyPr>
          <a:lstStyle/>
          <a:p>
            <a:r>
              <a:rPr lang="en-US" sz="2400" dirty="0"/>
              <a:t>Standard deviation for the horizontal component of the asymmetries </a:t>
            </a:r>
            <a:r>
              <a:rPr lang="en-GB" sz="2400" dirty="0"/>
              <a:t>~ 4.5</a:t>
            </a:r>
            <a:r>
              <a:rPr lang="uk-UA" sz="2400" dirty="0"/>
              <a:t> * 10</a:t>
            </a:r>
            <a:r>
              <a:rPr lang="uk-UA" sz="2400" baseline="30000" dirty="0"/>
              <a:t>-4</a:t>
            </a:r>
            <a:r>
              <a:rPr lang="en-GB" sz="2400" dirty="0"/>
              <a:t> </a:t>
            </a:r>
            <a:r>
              <a:rPr lang="en-US" sz="2400" dirty="0"/>
              <a:t>units, for the vertical component of the asymmetries</a:t>
            </a:r>
            <a:r>
              <a:rPr lang="uk-UA" sz="2400" dirty="0"/>
              <a:t> </a:t>
            </a:r>
            <a:r>
              <a:rPr lang="en-GB" sz="2400" dirty="0"/>
              <a:t>~ 5 </a:t>
            </a:r>
            <a:r>
              <a:rPr lang="uk-UA" sz="2400" dirty="0"/>
              <a:t>* 10</a:t>
            </a:r>
            <a:r>
              <a:rPr lang="uk-UA" sz="2400" baseline="30000" dirty="0"/>
              <a:t>-4 </a:t>
            </a:r>
            <a:r>
              <a:rPr lang="en-GB" sz="2400" dirty="0"/>
              <a:t>units</a:t>
            </a:r>
            <a:r>
              <a:rPr lang="uk-UA" sz="2400" dirty="0"/>
              <a:t> </a:t>
            </a:r>
            <a:endParaRPr lang="LID4096" sz="2400" dirty="0"/>
          </a:p>
        </p:txBody>
      </p:sp>
      <p:sp>
        <p:nvSpPr>
          <p:cNvPr id="8" name="Slide Number Placeholder 7">
            <a:extLst>
              <a:ext uri="{FF2B5EF4-FFF2-40B4-BE49-F238E27FC236}">
                <a16:creationId xmlns:a16="http://schemas.microsoft.com/office/drawing/2014/main" id="{0ADF189E-1C5A-DE73-67CC-88F17C1F3365}"/>
              </a:ext>
            </a:extLst>
          </p:cNvPr>
          <p:cNvSpPr>
            <a:spLocks noGrp="1"/>
          </p:cNvSpPr>
          <p:nvPr>
            <p:ph type="sldNum" sz="quarter" idx="12"/>
          </p:nvPr>
        </p:nvSpPr>
        <p:spPr/>
        <p:txBody>
          <a:bodyPr/>
          <a:lstStyle/>
          <a:p>
            <a:fld id="{96BCA969-D1AF-42CD-97D6-3E93E08AFB2B}" type="slidenum">
              <a:rPr lang="LID4096" smtClean="0"/>
              <a:t>16</a:t>
            </a:fld>
            <a:endParaRPr lang="LID4096" dirty="0"/>
          </a:p>
        </p:txBody>
      </p:sp>
    </p:spTree>
    <p:extLst>
      <p:ext uri="{BB962C8B-B14F-4D97-AF65-F5344CB8AC3E}">
        <p14:creationId xmlns:p14="http://schemas.microsoft.com/office/powerpoint/2010/main" val="3541554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271D-ED25-3610-B7AC-3AAF126A4DBD}"/>
              </a:ext>
            </a:extLst>
          </p:cNvPr>
          <p:cNvSpPr>
            <a:spLocks noGrp="1"/>
          </p:cNvSpPr>
          <p:nvPr>
            <p:ph type="title"/>
          </p:nvPr>
        </p:nvSpPr>
        <p:spPr>
          <a:xfrm>
            <a:off x="838200" y="18255"/>
            <a:ext cx="10515600" cy="1325563"/>
          </a:xfrm>
        </p:spPr>
        <p:txBody>
          <a:bodyPr/>
          <a:lstStyle/>
          <a:p>
            <a:r>
              <a:rPr lang="uk-UA" b="1" dirty="0"/>
              <a:t> </a:t>
            </a:r>
            <a:r>
              <a:rPr lang="en-GB" b="1" dirty="0"/>
              <a:t>RMS-R3</a:t>
            </a:r>
            <a:r>
              <a:rPr lang="uk-UA" b="1" dirty="0"/>
              <a:t>. </a:t>
            </a:r>
            <a:r>
              <a:rPr lang="en-GB" b="1" dirty="0"/>
              <a:t>Prospects</a:t>
            </a:r>
            <a:r>
              <a:rPr lang="uk-UA" b="1" dirty="0"/>
              <a:t>.</a:t>
            </a:r>
            <a:endParaRPr lang="x-none" b="1" dirty="0"/>
          </a:p>
        </p:txBody>
      </p:sp>
      <p:sp>
        <p:nvSpPr>
          <p:cNvPr id="3" name="Content Placeholder 2">
            <a:extLst>
              <a:ext uri="{FF2B5EF4-FFF2-40B4-BE49-F238E27FC236}">
                <a16:creationId xmlns:a16="http://schemas.microsoft.com/office/drawing/2014/main" id="{C7344E98-CFBE-B6C5-1D88-536D174B61F1}"/>
              </a:ext>
            </a:extLst>
          </p:cNvPr>
          <p:cNvSpPr>
            <a:spLocks noGrp="1"/>
          </p:cNvSpPr>
          <p:nvPr>
            <p:ph idx="1"/>
          </p:nvPr>
        </p:nvSpPr>
        <p:spPr>
          <a:xfrm>
            <a:off x="838200" y="1171575"/>
            <a:ext cx="7496175" cy="5467350"/>
          </a:xfrm>
        </p:spPr>
        <p:txBody>
          <a:bodyPr/>
          <a:lstStyle/>
          <a:p>
            <a:r>
              <a:rPr lang="en-US" sz="2400" dirty="0">
                <a:latin typeface="Times New Roman" pitchFamily="18" charset="0"/>
                <a:cs typeface="Times New Roman" pitchFamily="18" charset="0"/>
              </a:rPr>
              <a:t>RUN4 will start in 2028, Run5 in 2033 -&gt; New luminance and background system RMS-R4 and RMS-R5</a:t>
            </a:r>
            <a:endParaRPr lang="en-GB"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Development of a mobile system for monitoring and displaying in real time the radiation situation in the environment and for radiation therapy, based on Compact RMS with the use of additional silicon sensors, pressure, temperature, and humidity sensors. </a:t>
            </a:r>
            <a:endParaRPr lang="uk-UA"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Development of a system for controlling luminance and background in the CBM experiment (GSI, FAIR) - MS-CBM-R1.</a:t>
            </a:r>
            <a:endParaRPr lang="en-GB" sz="2000" dirty="0"/>
          </a:p>
          <a:p>
            <a:endParaRPr lang="x-none" dirty="0"/>
          </a:p>
        </p:txBody>
      </p:sp>
      <p:pic>
        <p:nvPicPr>
          <p:cNvPr id="4" name="Picture 3">
            <a:extLst>
              <a:ext uri="{FF2B5EF4-FFF2-40B4-BE49-F238E27FC236}">
                <a16:creationId xmlns:a16="http://schemas.microsoft.com/office/drawing/2014/main" id="{268A774E-A438-E21C-8D33-F445142EC731}"/>
              </a:ext>
            </a:extLst>
          </p:cNvPr>
          <p:cNvPicPr>
            <a:picLocks noChangeAspect="1"/>
          </p:cNvPicPr>
          <p:nvPr/>
        </p:nvPicPr>
        <p:blipFill>
          <a:blip r:embed="rId2"/>
          <a:stretch>
            <a:fillRect/>
          </a:stretch>
        </p:blipFill>
        <p:spPr>
          <a:xfrm>
            <a:off x="8410574" y="0"/>
            <a:ext cx="3458117" cy="2212178"/>
          </a:xfrm>
          <a:prstGeom prst="rect">
            <a:avLst/>
          </a:prstGeom>
        </p:spPr>
      </p:pic>
      <p:pic>
        <p:nvPicPr>
          <p:cNvPr id="5" name="Picture 4">
            <a:extLst>
              <a:ext uri="{FF2B5EF4-FFF2-40B4-BE49-F238E27FC236}">
                <a16:creationId xmlns:a16="http://schemas.microsoft.com/office/drawing/2014/main" id="{2E51F41F-8BAF-1A09-E784-DE31799DC93C}"/>
              </a:ext>
            </a:extLst>
          </p:cNvPr>
          <p:cNvPicPr>
            <a:picLocks noChangeAspect="1"/>
          </p:cNvPicPr>
          <p:nvPr/>
        </p:nvPicPr>
        <p:blipFill>
          <a:blip r:embed="rId3"/>
          <a:stretch>
            <a:fillRect/>
          </a:stretch>
        </p:blipFill>
        <p:spPr>
          <a:xfrm>
            <a:off x="8547958" y="2212178"/>
            <a:ext cx="3510691" cy="2212178"/>
          </a:xfrm>
          <a:prstGeom prst="rect">
            <a:avLst/>
          </a:prstGeom>
        </p:spPr>
      </p:pic>
      <p:pic>
        <p:nvPicPr>
          <p:cNvPr id="6" name="Picture 5">
            <a:extLst>
              <a:ext uri="{FF2B5EF4-FFF2-40B4-BE49-F238E27FC236}">
                <a16:creationId xmlns:a16="http://schemas.microsoft.com/office/drawing/2014/main" id="{E1710886-E71F-4D80-95F1-D626D16071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7958" y="4424356"/>
            <a:ext cx="3459130" cy="2385226"/>
          </a:xfrm>
          <a:prstGeom prst="rect">
            <a:avLst/>
          </a:prstGeom>
          <a:noFill/>
          <a:ln>
            <a:noFill/>
          </a:ln>
          <a:effectLst/>
        </p:spPr>
      </p:pic>
      <p:sp>
        <p:nvSpPr>
          <p:cNvPr id="7" name="Slide Number Placeholder 6">
            <a:extLst>
              <a:ext uri="{FF2B5EF4-FFF2-40B4-BE49-F238E27FC236}">
                <a16:creationId xmlns:a16="http://schemas.microsoft.com/office/drawing/2014/main" id="{145C5DD7-8C16-96B8-C274-A6EFE6BB7028}"/>
              </a:ext>
            </a:extLst>
          </p:cNvPr>
          <p:cNvSpPr>
            <a:spLocks noGrp="1"/>
          </p:cNvSpPr>
          <p:nvPr>
            <p:ph type="sldNum" sz="quarter" idx="12"/>
          </p:nvPr>
        </p:nvSpPr>
        <p:spPr/>
        <p:txBody>
          <a:bodyPr/>
          <a:lstStyle/>
          <a:p>
            <a:fld id="{8E954D5F-17C4-414E-8524-CA04D80B9CA1}" type="slidenum">
              <a:rPr lang="x-none" smtClean="0"/>
              <a:t>17</a:t>
            </a:fld>
            <a:endParaRPr lang="x-none"/>
          </a:p>
        </p:txBody>
      </p:sp>
    </p:spTree>
    <p:extLst>
      <p:ext uri="{BB962C8B-B14F-4D97-AF65-F5344CB8AC3E}">
        <p14:creationId xmlns:p14="http://schemas.microsoft.com/office/powerpoint/2010/main" val="244420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5071-38CD-9AFF-54B3-19EA9CCE8E13}"/>
              </a:ext>
            </a:extLst>
          </p:cNvPr>
          <p:cNvSpPr>
            <a:spLocks noGrp="1"/>
          </p:cNvSpPr>
          <p:nvPr>
            <p:ph type="title"/>
          </p:nvPr>
        </p:nvSpPr>
        <p:spPr>
          <a:xfrm>
            <a:off x="838200" y="0"/>
            <a:ext cx="10515600" cy="709127"/>
          </a:xfrm>
        </p:spPr>
        <p:txBody>
          <a:bodyPr/>
          <a:lstStyle/>
          <a:p>
            <a:pPr algn="ctr"/>
            <a:r>
              <a:rPr lang="en-GB" dirty="0"/>
              <a:t>Rms-R5 design</a:t>
            </a:r>
            <a:endParaRPr lang="LID4096" dirty="0"/>
          </a:p>
        </p:txBody>
      </p:sp>
      <p:pic>
        <p:nvPicPr>
          <p:cNvPr id="3" name="Picture 2">
            <a:extLst>
              <a:ext uri="{FF2B5EF4-FFF2-40B4-BE49-F238E27FC236}">
                <a16:creationId xmlns:a16="http://schemas.microsoft.com/office/drawing/2014/main" id="{338721D4-0AFD-4036-8375-FD658B2372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1156" y="2948474"/>
            <a:ext cx="3820844" cy="2863890"/>
          </a:xfrm>
          <a:prstGeom prst="rect">
            <a:avLst/>
          </a:prstGeom>
          <a:noFill/>
          <a:ln>
            <a:noFill/>
          </a:ln>
        </p:spPr>
      </p:pic>
      <p:sp>
        <p:nvSpPr>
          <p:cNvPr id="5" name="TextBox 4">
            <a:extLst>
              <a:ext uri="{FF2B5EF4-FFF2-40B4-BE49-F238E27FC236}">
                <a16:creationId xmlns:a16="http://schemas.microsoft.com/office/drawing/2014/main" id="{7BC40FE0-6865-2875-1181-F7F1C5C4ADE2}"/>
              </a:ext>
            </a:extLst>
          </p:cNvPr>
          <p:cNvSpPr txBox="1"/>
          <p:nvPr/>
        </p:nvSpPr>
        <p:spPr>
          <a:xfrm>
            <a:off x="0" y="709127"/>
            <a:ext cx="5350529" cy="1477328"/>
          </a:xfrm>
          <a:prstGeom prst="rect">
            <a:avLst/>
          </a:prstGeom>
          <a:noFill/>
        </p:spPr>
        <p:txBody>
          <a:bodyPr wrap="square" rtlCol="0">
            <a:spAutoFit/>
          </a:bodyPr>
          <a:lstStyle/>
          <a:p>
            <a:pPr marL="285750" indent="-285750">
              <a:buFont typeface="Arial" panose="020B0604020202020204" pitchFamily="34" charset="0"/>
              <a:buChar char="•"/>
            </a:pPr>
            <a:r>
              <a:rPr lang="en-GB" dirty="0"/>
              <a:t>New RMS-R5 sensor design:</a:t>
            </a:r>
          </a:p>
          <a:p>
            <a:pPr marL="742950" lvl="1" indent="-285750">
              <a:buFont typeface="Arial" panose="020B0604020202020204" pitchFamily="34" charset="0"/>
              <a:buChar char="•"/>
            </a:pPr>
            <a:r>
              <a:rPr lang="en-US" dirty="0"/>
              <a:t>reduced sensor area to 25 cm</a:t>
            </a:r>
            <a:r>
              <a:rPr lang="en-US" baseline="30000" dirty="0"/>
              <a:t>2</a:t>
            </a:r>
          </a:p>
          <a:p>
            <a:pPr marL="742950" lvl="1" indent="-285750">
              <a:buFont typeface="Arial" panose="020B0604020202020204" pitchFamily="34" charset="0"/>
              <a:buChar char="•"/>
            </a:pPr>
            <a:r>
              <a:rPr lang="en-US" dirty="0"/>
              <a:t>using of gold foils for hanging and efficiency of SEE</a:t>
            </a:r>
          </a:p>
          <a:p>
            <a:pPr marL="742950" lvl="1" indent="-285750">
              <a:buFont typeface="Arial" panose="020B0604020202020204" pitchFamily="34" charset="0"/>
              <a:buChar char="•"/>
            </a:pPr>
            <a:r>
              <a:rPr lang="en-US" dirty="0"/>
              <a:t>using of ‘rough’ charge integrators 1Hz ~ 10 </a:t>
            </a:r>
            <a:r>
              <a:rPr lang="en-US" dirty="0" err="1"/>
              <a:t>fA</a:t>
            </a:r>
            <a:endParaRPr lang="LID4096" dirty="0"/>
          </a:p>
        </p:txBody>
      </p:sp>
      <p:sp>
        <p:nvSpPr>
          <p:cNvPr id="6" name="TextBox 5">
            <a:extLst>
              <a:ext uri="{FF2B5EF4-FFF2-40B4-BE49-F238E27FC236}">
                <a16:creationId xmlns:a16="http://schemas.microsoft.com/office/drawing/2014/main" id="{A387B6AA-8FE6-CAE2-E0BC-4E175D821BAB}"/>
              </a:ext>
            </a:extLst>
          </p:cNvPr>
          <p:cNvSpPr txBox="1"/>
          <p:nvPr/>
        </p:nvSpPr>
        <p:spPr>
          <a:xfrm>
            <a:off x="5561240" y="709127"/>
            <a:ext cx="6525986" cy="1200329"/>
          </a:xfrm>
          <a:prstGeom prst="rect">
            <a:avLst/>
          </a:prstGeom>
          <a:noFill/>
        </p:spPr>
        <p:txBody>
          <a:bodyPr wrap="square" rtlCol="0">
            <a:spAutoFit/>
          </a:bodyPr>
          <a:lstStyle/>
          <a:p>
            <a:pPr marL="285750" indent="-285750">
              <a:buFont typeface="Arial" panose="020B0604020202020204" pitchFamily="34" charset="0"/>
              <a:buChar char="•"/>
            </a:pPr>
            <a:r>
              <a:rPr lang="en-GB" dirty="0"/>
              <a:t>Monte Carlo simulation for Run 5 -&gt;</a:t>
            </a:r>
            <a:r>
              <a:rPr lang="uk-UA" dirty="0"/>
              <a:t> </a:t>
            </a:r>
            <a:r>
              <a:rPr lang="en-US" dirty="0"/>
              <a:t>new location of sensors relative to the beam axis</a:t>
            </a:r>
            <a:endParaRPr lang="uk-UA" dirty="0"/>
          </a:p>
          <a:p>
            <a:pPr marL="285750" indent="-285750">
              <a:buFont typeface="Arial" panose="020B0604020202020204" pitchFamily="34" charset="0"/>
              <a:buChar char="•"/>
            </a:pPr>
            <a:r>
              <a:rPr lang="en-GB" dirty="0"/>
              <a:t>Soon: 2D asymmetries for MONET</a:t>
            </a:r>
          </a:p>
          <a:p>
            <a:pPr marL="285750" indent="-285750">
              <a:buFont typeface="Arial" panose="020B0604020202020204" pitchFamily="34" charset="0"/>
              <a:buChar char="•"/>
            </a:pPr>
            <a:r>
              <a:rPr lang="en-GB" dirty="0"/>
              <a:t>New tool for data managers and shift leaders in Control Room</a:t>
            </a:r>
            <a:endParaRPr lang="LID4096" dirty="0"/>
          </a:p>
        </p:txBody>
      </p:sp>
      <p:pic>
        <p:nvPicPr>
          <p:cNvPr id="9" name="Picture 8">
            <a:extLst>
              <a:ext uri="{FF2B5EF4-FFF2-40B4-BE49-F238E27FC236}">
                <a16:creationId xmlns:a16="http://schemas.microsoft.com/office/drawing/2014/main" id="{6573B727-3CFC-630E-C091-3B801A9F2DA2}"/>
              </a:ext>
            </a:extLst>
          </p:cNvPr>
          <p:cNvPicPr>
            <a:picLocks noChangeAspect="1"/>
          </p:cNvPicPr>
          <p:nvPr/>
        </p:nvPicPr>
        <p:blipFill>
          <a:blip r:embed="rId3"/>
          <a:stretch>
            <a:fillRect/>
          </a:stretch>
        </p:blipFill>
        <p:spPr>
          <a:xfrm>
            <a:off x="4529470" y="2618583"/>
            <a:ext cx="3458914" cy="3868958"/>
          </a:xfrm>
          <a:prstGeom prst="rect">
            <a:avLst/>
          </a:prstGeom>
        </p:spPr>
      </p:pic>
      <p:pic>
        <p:nvPicPr>
          <p:cNvPr id="12" name="Picture 11">
            <a:extLst>
              <a:ext uri="{FF2B5EF4-FFF2-40B4-BE49-F238E27FC236}">
                <a16:creationId xmlns:a16="http://schemas.microsoft.com/office/drawing/2014/main" id="{FA940686-2D28-58D6-D185-AEE0B33EDBD7}"/>
              </a:ext>
            </a:extLst>
          </p:cNvPr>
          <p:cNvPicPr>
            <a:picLocks noChangeAspect="1"/>
          </p:cNvPicPr>
          <p:nvPr/>
        </p:nvPicPr>
        <p:blipFill>
          <a:blip r:embed="rId4"/>
          <a:stretch>
            <a:fillRect/>
          </a:stretch>
        </p:blipFill>
        <p:spPr>
          <a:xfrm>
            <a:off x="0" y="2618583"/>
            <a:ext cx="3274828" cy="3863227"/>
          </a:xfrm>
          <a:prstGeom prst="rect">
            <a:avLst/>
          </a:prstGeom>
        </p:spPr>
      </p:pic>
      <p:sp>
        <p:nvSpPr>
          <p:cNvPr id="13" name="Arrow: Right 12">
            <a:extLst>
              <a:ext uri="{FF2B5EF4-FFF2-40B4-BE49-F238E27FC236}">
                <a16:creationId xmlns:a16="http://schemas.microsoft.com/office/drawing/2014/main" id="{EB892AFA-B61E-4898-F7F8-C3ED5C6C2199}"/>
              </a:ext>
            </a:extLst>
          </p:cNvPr>
          <p:cNvSpPr/>
          <p:nvPr/>
        </p:nvSpPr>
        <p:spPr>
          <a:xfrm>
            <a:off x="3413051" y="4018568"/>
            <a:ext cx="978196" cy="10632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316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C0E8-742C-C5C6-A7F9-833657EC2AE6}"/>
              </a:ext>
            </a:extLst>
          </p:cNvPr>
          <p:cNvSpPr>
            <a:spLocks noGrp="1"/>
          </p:cNvSpPr>
          <p:nvPr>
            <p:ph type="title"/>
          </p:nvPr>
        </p:nvSpPr>
        <p:spPr/>
        <p:txBody>
          <a:bodyPr/>
          <a:lstStyle/>
          <a:p>
            <a:r>
              <a:rPr lang="en-GB" dirty="0"/>
              <a:t>Summary</a:t>
            </a:r>
            <a:endParaRPr lang="LID4096" dirty="0"/>
          </a:p>
        </p:txBody>
      </p:sp>
      <p:sp>
        <p:nvSpPr>
          <p:cNvPr id="3" name="Content Placeholder 2">
            <a:extLst>
              <a:ext uri="{FF2B5EF4-FFF2-40B4-BE49-F238E27FC236}">
                <a16:creationId xmlns:a16="http://schemas.microsoft.com/office/drawing/2014/main" id="{3104A7D8-AB85-0467-6EF4-DDCA48D90A09}"/>
              </a:ext>
            </a:extLst>
          </p:cNvPr>
          <p:cNvSpPr>
            <a:spLocks noGrp="1"/>
          </p:cNvSpPr>
          <p:nvPr>
            <p:ph idx="1"/>
          </p:nvPr>
        </p:nvSpPr>
        <p:spPr>
          <a:xfrm>
            <a:off x="838200" y="1377696"/>
            <a:ext cx="10515600" cy="5343779"/>
          </a:xfrm>
        </p:spPr>
        <p:txBody>
          <a:bodyPr>
            <a:normAutofit fontScale="92500" lnSpcReduction="20000"/>
          </a:bodyPr>
          <a:lstStyle/>
          <a:p>
            <a:r>
              <a:rPr lang="en-US" dirty="0"/>
              <a:t>RMS-R3, as a system for monitoring the luminosity and background of the LHCb experiment, implemented using metal foil detector technology, is successfully operating in the third series of physical measurements at CERN.</a:t>
            </a:r>
          </a:p>
          <a:p>
            <a:r>
              <a:rPr lang="en-US" dirty="0"/>
              <a:t>The RMS-R3 provides real-time measurements of the LHCb instantaneous luminosity and control of the experiment conditions, including control of the position of the interaction region.</a:t>
            </a:r>
          </a:p>
          <a:p>
            <a:r>
              <a:rPr lang="en-US" dirty="0"/>
              <a:t>RMS-R3 is independent in the LHCb control system, and its data on the experimental conditions and their reproducibility are integrated into the LHCb structure and displayed online.</a:t>
            </a:r>
          </a:p>
          <a:p>
            <a:r>
              <a:rPr lang="en-US" dirty="0"/>
              <a:t>Using RMS-R3</a:t>
            </a:r>
            <a:r>
              <a:rPr lang="ru-RU" dirty="0"/>
              <a:t> </a:t>
            </a:r>
            <a:r>
              <a:rPr lang="en-US" dirty="0"/>
              <a:t> data it is possible to  distinguish different</a:t>
            </a:r>
            <a:r>
              <a:rPr lang="ru-RU" dirty="0"/>
              <a:t> </a:t>
            </a:r>
            <a:r>
              <a:rPr lang="en-US" dirty="0"/>
              <a:t>experimental conditions.</a:t>
            </a:r>
          </a:p>
          <a:p>
            <a:r>
              <a:rPr lang="en-US" dirty="0"/>
              <a:t>In the future, we plan to develop RMS-R4/RMS-R5 (improved RMS-R3) for LHCb RUN4, RUN5, develop MS-CBM-R1, and develop compact radiation monitoring systems for applied purposes (Compact RMS).</a:t>
            </a:r>
            <a:endParaRPr lang="LID4096" dirty="0"/>
          </a:p>
        </p:txBody>
      </p:sp>
      <p:sp>
        <p:nvSpPr>
          <p:cNvPr id="4" name="Slide Number Placeholder 3">
            <a:extLst>
              <a:ext uri="{FF2B5EF4-FFF2-40B4-BE49-F238E27FC236}">
                <a16:creationId xmlns:a16="http://schemas.microsoft.com/office/drawing/2014/main" id="{773F99A2-60E6-9964-5719-0B692850ED2D}"/>
              </a:ext>
            </a:extLst>
          </p:cNvPr>
          <p:cNvSpPr>
            <a:spLocks noGrp="1"/>
          </p:cNvSpPr>
          <p:nvPr>
            <p:ph type="sldNum" sz="quarter" idx="12"/>
          </p:nvPr>
        </p:nvSpPr>
        <p:spPr/>
        <p:txBody>
          <a:bodyPr/>
          <a:lstStyle/>
          <a:p>
            <a:fld id="{989B9541-6583-4DFE-8BC8-5659B333C968}" type="slidenum">
              <a:rPr lang="LID4096" smtClean="0"/>
              <a:t>19</a:t>
            </a:fld>
            <a:endParaRPr lang="LID4096"/>
          </a:p>
        </p:txBody>
      </p:sp>
    </p:spTree>
    <p:extLst>
      <p:ext uri="{BB962C8B-B14F-4D97-AF65-F5344CB8AC3E}">
        <p14:creationId xmlns:p14="http://schemas.microsoft.com/office/powerpoint/2010/main" val="19189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8D15-9011-7D77-9BD2-89A7DC51D807}"/>
              </a:ext>
            </a:extLst>
          </p:cNvPr>
          <p:cNvSpPr>
            <a:spLocks noGrp="1"/>
          </p:cNvSpPr>
          <p:nvPr>
            <p:ph type="title"/>
          </p:nvPr>
        </p:nvSpPr>
        <p:spPr>
          <a:xfrm>
            <a:off x="4093172" y="1"/>
            <a:ext cx="8098828" cy="724828"/>
          </a:xfrm>
        </p:spPr>
        <p:txBody>
          <a:bodyPr>
            <a:normAutofit/>
          </a:bodyPr>
          <a:lstStyle/>
          <a:p>
            <a:r>
              <a:rPr lang="en-GB" dirty="0"/>
              <a:t>LHCb experiment</a:t>
            </a:r>
            <a:endParaRPr lang="LID4096" dirty="0"/>
          </a:p>
        </p:txBody>
      </p:sp>
      <p:pic>
        <p:nvPicPr>
          <p:cNvPr id="4" name="Picture 3">
            <a:extLst>
              <a:ext uri="{FF2B5EF4-FFF2-40B4-BE49-F238E27FC236}">
                <a16:creationId xmlns:a16="http://schemas.microsoft.com/office/drawing/2014/main" id="{0E34A05C-18C2-E6E8-337C-3C6CB6AA4641}"/>
              </a:ext>
            </a:extLst>
          </p:cNvPr>
          <p:cNvPicPr>
            <a:picLocks noChangeAspect="1"/>
          </p:cNvPicPr>
          <p:nvPr/>
        </p:nvPicPr>
        <p:blipFill>
          <a:blip r:embed="rId2"/>
          <a:stretch>
            <a:fillRect/>
          </a:stretch>
        </p:blipFill>
        <p:spPr>
          <a:xfrm>
            <a:off x="0" y="0"/>
            <a:ext cx="4093173" cy="3159523"/>
          </a:xfrm>
          <a:prstGeom prst="rect">
            <a:avLst/>
          </a:prstGeom>
        </p:spPr>
      </p:pic>
      <p:pic>
        <p:nvPicPr>
          <p:cNvPr id="5" name="Рисунок 5">
            <a:extLst>
              <a:ext uri="{FF2B5EF4-FFF2-40B4-BE49-F238E27FC236}">
                <a16:creationId xmlns:a16="http://schemas.microsoft.com/office/drawing/2014/main" id="{706CF0A6-02E2-9912-9682-9CE9F6E83122}"/>
              </a:ext>
            </a:extLst>
          </p:cNvPr>
          <p:cNvPicPr>
            <a:picLocks noChangeAspect="1"/>
          </p:cNvPicPr>
          <p:nvPr/>
        </p:nvPicPr>
        <p:blipFill>
          <a:blip r:embed="rId3"/>
          <a:stretch>
            <a:fillRect/>
          </a:stretch>
        </p:blipFill>
        <p:spPr>
          <a:xfrm>
            <a:off x="0" y="3211551"/>
            <a:ext cx="3929457" cy="3646449"/>
          </a:xfrm>
          <a:prstGeom prst="rect">
            <a:avLst/>
          </a:prstGeom>
        </p:spPr>
      </p:pic>
      <p:sp>
        <p:nvSpPr>
          <p:cNvPr id="6" name="Slide Number Placeholder 5">
            <a:extLst>
              <a:ext uri="{FF2B5EF4-FFF2-40B4-BE49-F238E27FC236}">
                <a16:creationId xmlns:a16="http://schemas.microsoft.com/office/drawing/2014/main" id="{C37C4E9B-397E-EFD9-20B5-48DBB6A3AA8C}"/>
              </a:ext>
            </a:extLst>
          </p:cNvPr>
          <p:cNvSpPr>
            <a:spLocks noGrp="1"/>
          </p:cNvSpPr>
          <p:nvPr>
            <p:ph type="sldNum" sz="quarter" idx="12"/>
          </p:nvPr>
        </p:nvSpPr>
        <p:spPr/>
        <p:txBody>
          <a:bodyPr/>
          <a:lstStyle/>
          <a:p>
            <a:fld id="{989B9541-6583-4DFE-8BC8-5659B333C968}" type="slidenum">
              <a:rPr lang="LID4096" smtClean="0"/>
              <a:t>2</a:t>
            </a:fld>
            <a:endParaRPr lang="LID4096"/>
          </a:p>
        </p:txBody>
      </p:sp>
      <p:sp>
        <p:nvSpPr>
          <p:cNvPr id="7" name="Content Placeholder 2">
            <a:extLst>
              <a:ext uri="{FF2B5EF4-FFF2-40B4-BE49-F238E27FC236}">
                <a16:creationId xmlns:a16="http://schemas.microsoft.com/office/drawing/2014/main" id="{24B31F0C-6FBD-0EEE-298B-429C72F3BE91}"/>
              </a:ext>
            </a:extLst>
          </p:cNvPr>
          <p:cNvSpPr>
            <a:spLocks noGrp="1"/>
          </p:cNvSpPr>
          <p:nvPr>
            <p:ph idx="1"/>
          </p:nvPr>
        </p:nvSpPr>
        <p:spPr>
          <a:xfrm>
            <a:off x="4092575" y="724829"/>
            <a:ext cx="7939088" cy="3977348"/>
          </a:xfrm>
        </p:spPr>
        <p:txBody>
          <a:bodyPr>
            <a:normAutofit lnSpcReduction="10000"/>
          </a:bodyPr>
          <a:lstStyle/>
          <a:p>
            <a:pPr marL="0" indent="0">
              <a:buNone/>
            </a:pPr>
            <a:r>
              <a:rPr lang="en-US" sz="2000" b="1" dirty="0"/>
              <a:t>Nominal conditions in Run 3 </a:t>
            </a:r>
            <a:r>
              <a:rPr lang="uk-UA" sz="2000" b="1" dirty="0"/>
              <a:t>(2022 - 2025):</a:t>
            </a:r>
            <a:endParaRPr lang="en-GB" sz="2000" b="1" dirty="0"/>
          </a:p>
          <a:p>
            <a:r>
              <a:rPr lang="en-GB" sz="2000" dirty="0"/>
              <a:t>P-p collision energy </a:t>
            </a:r>
            <a:r>
              <a:rPr lang="uk-UA" sz="2000" dirty="0"/>
              <a:t>√</a:t>
            </a:r>
            <a:r>
              <a:rPr lang="en-GB" sz="2000" dirty="0"/>
              <a:t>s</a:t>
            </a:r>
            <a:r>
              <a:rPr lang="en-GB" sz="2000" baseline="-25000" dirty="0"/>
              <a:t>NN</a:t>
            </a:r>
            <a:r>
              <a:rPr lang="en-GB" sz="2000" dirty="0"/>
              <a:t> = 13,6 TeV</a:t>
            </a:r>
            <a:endParaRPr lang="en-US" sz="2000" dirty="0"/>
          </a:p>
          <a:p>
            <a:r>
              <a:rPr lang="en-US" sz="2000" dirty="0"/>
              <a:t>Increased instantaneous luminosity up to </a:t>
            </a:r>
            <a:r>
              <a:rPr lang="uk-UA" sz="2000" dirty="0"/>
              <a:t>2</a:t>
            </a:r>
            <a:r>
              <a:rPr lang="en-GB" sz="2000" dirty="0"/>
              <a:t>x10</a:t>
            </a:r>
            <a:r>
              <a:rPr lang="en-GB" sz="2000" baseline="30000" dirty="0"/>
              <a:t>33</a:t>
            </a:r>
            <a:r>
              <a:rPr lang="en-GB" sz="2000" dirty="0"/>
              <a:t> </a:t>
            </a:r>
            <a:r>
              <a:rPr lang="uk-UA" sz="2000" dirty="0"/>
              <a:t>с</a:t>
            </a:r>
            <a:r>
              <a:rPr lang="en-GB" sz="2000" dirty="0"/>
              <a:t>m</a:t>
            </a:r>
            <a:r>
              <a:rPr lang="uk-UA" sz="2000" baseline="30000" dirty="0"/>
              <a:t>-2</a:t>
            </a:r>
            <a:r>
              <a:rPr lang="en-GB" sz="2000" dirty="0"/>
              <a:t>s</a:t>
            </a:r>
            <a:r>
              <a:rPr lang="uk-UA" sz="2000" baseline="30000" dirty="0"/>
              <a:t>-1</a:t>
            </a:r>
          </a:p>
          <a:p>
            <a:r>
              <a:rPr lang="en-US" sz="2000" dirty="0"/>
              <a:t>Collider mode of operation and fixed (gas) target mode</a:t>
            </a:r>
          </a:p>
          <a:p>
            <a:pPr marL="0" indent="0">
              <a:buNone/>
            </a:pPr>
            <a:r>
              <a:rPr lang="en-GB" sz="2000" dirty="0"/>
              <a:t>LHCb research program</a:t>
            </a:r>
          </a:p>
          <a:p>
            <a:pPr>
              <a:lnSpc>
                <a:spcPct val="100000"/>
              </a:lnSpc>
              <a:buFontTx/>
              <a:buChar char="-"/>
            </a:pPr>
            <a:r>
              <a:rPr lang="en-GB" sz="2000" dirty="0" err="1"/>
              <a:t>Flavor</a:t>
            </a:r>
            <a:r>
              <a:rPr lang="en-GB" sz="2000" dirty="0"/>
              <a:t> physics, in particular the physics of c- and b-quarks;</a:t>
            </a:r>
          </a:p>
          <a:p>
            <a:pPr>
              <a:lnSpc>
                <a:spcPct val="100000"/>
              </a:lnSpc>
              <a:buFontTx/>
              <a:buChar char="-"/>
            </a:pPr>
            <a:r>
              <a:rPr lang="en-GB" sz="2000" dirty="0"/>
              <a:t>CP parity violation in B and D meson decays</a:t>
            </a:r>
          </a:p>
          <a:p>
            <a:pPr>
              <a:lnSpc>
                <a:spcPct val="100000"/>
              </a:lnSpc>
              <a:buFontTx/>
              <a:buChar char="-"/>
            </a:pPr>
            <a:r>
              <a:rPr lang="en-GB" sz="2000" dirty="0"/>
              <a:t>Decays with </a:t>
            </a:r>
            <a:r>
              <a:rPr lang="en-GB" sz="2000" dirty="0" err="1"/>
              <a:t>flavor</a:t>
            </a:r>
            <a:r>
              <a:rPr lang="en-GB" sz="2000" dirty="0"/>
              <a:t> violation in the lepton sector</a:t>
            </a:r>
          </a:p>
          <a:p>
            <a:pPr>
              <a:lnSpc>
                <a:spcPct val="100000"/>
              </a:lnSpc>
              <a:buFontTx/>
              <a:buChar char="-"/>
            </a:pPr>
            <a:r>
              <a:rPr lang="en-GB" sz="2000" dirty="0"/>
              <a:t>Physics beyond the </a:t>
            </a:r>
            <a:r>
              <a:rPr lang="en-GB" sz="2000" dirty="0" err="1"/>
              <a:t>flavor</a:t>
            </a:r>
            <a:r>
              <a:rPr lang="en-GB" sz="2000" dirty="0"/>
              <a:t> sector (Electroweak, exotic decays, QCD, etc.)</a:t>
            </a:r>
          </a:p>
          <a:p>
            <a:pPr>
              <a:lnSpc>
                <a:spcPct val="100000"/>
              </a:lnSpc>
              <a:buFontTx/>
              <a:buChar char="-"/>
            </a:pPr>
            <a:r>
              <a:rPr lang="en-GB" sz="2000" dirty="0"/>
              <a:t>Search for New Physics beyond the Standard Model</a:t>
            </a:r>
          </a:p>
        </p:txBody>
      </p:sp>
      <p:pic>
        <p:nvPicPr>
          <p:cNvPr id="3" name="Picture 2">
            <a:extLst>
              <a:ext uri="{FF2B5EF4-FFF2-40B4-BE49-F238E27FC236}">
                <a16:creationId xmlns:a16="http://schemas.microsoft.com/office/drawing/2014/main" id="{716434F3-D1B1-3111-0538-8D2D4B1CBEF5}"/>
              </a:ext>
            </a:extLst>
          </p:cNvPr>
          <p:cNvPicPr>
            <a:picLocks noChangeAspect="1"/>
          </p:cNvPicPr>
          <p:nvPr/>
        </p:nvPicPr>
        <p:blipFill>
          <a:blip r:embed="rId4"/>
          <a:stretch>
            <a:fillRect/>
          </a:stretch>
        </p:blipFill>
        <p:spPr>
          <a:xfrm>
            <a:off x="4650682" y="4702177"/>
            <a:ext cx="5767948" cy="2155822"/>
          </a:xfrm>
          <a:prstGeom prst="rect">
            <a:avLst/>
          </a:prstGeom>
        </p:spPr>
      </p:pic>
    </p:spTree>
    <p:extLst>
      <p:ext uri="{BB962C8B-B14F-4D97-AF65-F5344CB8AC3E}">
        <p14:creationId xmlns:p14="http://schemas.microsoft.com/office/powerpoint/2010/main" val="446397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5AFB-67B0-5590-C23C-7A71D5EA484B}"/>
              </a:ext>
            </a:extLst>
          </p:cNvPr>
          <p:cNvSpPr>
            <a:spLocks noGrp="1"/>
          </p:cNvSpPr>
          <p:nvPr>
            <p:ph type="title"/>
          </p:nvPr>
        </p:nvSpPr>
        <p:spPr>
          <a:xfrm>
            <a:off x="768752" y="0"/>
            <a:ext cx="10515600" cy="1325563"/>
          </a:xfrm>
        </p:spPr>
        <p:txBody>
          <a:bodyPr/>
          <a:lstStyle/>
          <a:p>
            <a:r>
              <a:rPr lang="en-GB" dirty="0"/>
              <a:t>Acknowledgments</a:t>
            </a:r>
            <a:endParaRPr lang="x-none" dirty="0"/>
          </a:p>
        </p:txBody>
      </p:sp>
      <p:sp>
        <p:nvSpPr>
          <p:cNvPr id="3" name="Content Placeholder 2">
            <a:extLst>
              <a:ext uri="{FF2B5EF4-FFF2-40B4-BE49-F238E27FC236}">
                <a16:creationId xmlns:a16="http://schemas.microsoft.com/office/drawing/2014/main" id="{279B6606-CECE-9120-7553-F8C2DCA65974}"/>
              </a:ext>
            </a:extLst>
          </p:cNvPr>
          <p:cNvSpPr>
            <a:spLocks noGrp="1"/>
          </p:cNvSpPr>
          <p:nvPr>
            <p:ph idx="1"/>
          </p:nvPr>
        </p:nvSpPr>
        <p:spPr>
          <a:xfrm>
            <a:off x="791901" y="1536258"/>
            <a:ext cx="10515600" cy="4351338"/>
          </a:xfrm>
        </p:spPr>
        <p:txBody>
          <a:bodyPr>
            <a:normAutofit fontScale="85000" lnSpcReduction="10000"/>
          </a:bodyPr>
          <a:lstStyle/>
          <a:p>
            <a:pPr algn="just"/>
            <a:r>
              <a:rPr lang="uk-UA" sz="2400" dirty="0">
                <a:solidFill>
                  <a:srgbClr val="000000"/>
                </a:solidFill>
                <a:effectLst/>
                <a:latin typeface="Times New Roman" pitchFamily="18" charset="0"/>
                <a:ea typeface="Times New Roman" panose="02020603050405020304" pitchFamily="18" charset="0"/>
                <a:cs typeface="Times New Roman" pitchFamily="18" charset="0"/>
              </a:rPr>
              <a:t>Частина роботи виконана в межах проєкту </a:t>
            </a:r>
            <a:r>
              <a:rPr lang="en-GB" sz="2400" dirty="0">
                <a:solidFill>
                  <a:srgbClr val="000000"/>
                </a:solidFill>
                <a:effectLst/>
                <a:latin typeface="Times New Roman" pitchFamily="18" charset="0"/>
                <a:ea typeface="Times New Roman" panose="02020603050405020304" pitchFamily="18" charset="0"/>
                <a:cs typeface="Times New Roman" pitchFamily="18" charset="0"/>
              </a:rPr>
              <a:t>EU #3014 “RMS beam and background online monitoring system in the </a:t>
            </a:r>
            <a:r>
              <a:rPr lang="en-GB" sz="2400" dirty="0" err="1">
                <a:solidFill>
                  <a:srgbClr val="000000"/>
                </a:solidFill>
                <a:effectLst/>
                <a:latin typeface="Times New Roman" pitchFamily="18" charset="0"/>
                <a:ea typeface="Times New Roman" panose="02020603050405020304" pitchFamily="18" charset="0"/>
                <a:cs typeface="Times New Roman" pitchFamily="18" charset="0"/>
              </a:rPr>
              <a:t>LHCb</a:t>
            </a:r>
            <a:r>
              <a:rPr lang="en-GB" sz="2400" dirty="0">
                <a:solidFill>
                  <a:srgbClr val="000000"/>
                </a:solidFill>
                <a:effectLst/>
                <a:latin typeface="Times New Roman" pitchFamily="18" charset="0"/>
                <a:ea typeface="Times New Roman" panose="02020603050405020304" pitchFamily="18" charset="0"/>
                <a:cs typeface="Times New Roman" pitchFamily="18" charset="0"/>
              </a:rPr>
              <a:t> experimental environment” </a:t>
            </a:r>
            <a:r>
              <a:rPr lang="uk-UA" sz="2400" dirty="0">
                <a:solidFill>
                  <a:srgbClr val="000000"/>
                </a:solidFill>
                <a:effectLst/>
                <a:latin typeface="Times New Roman" pitchFamily="18" charset="0"/>
                <a:ea typeface="Times New Roman" panose="02020603050405020304" pitchFamily="18" charset="0"/>
                <a:cs typeface="Times New Roman" pitchFamily="18" charset="0"/>
              </a:rPr>
              <a:t>стипендіальної програми </a:t>
            </a:r>
            <a:r>
              <a:rPr lang="en-GB" sz="2400" dirty="0">
                <a:solidFill>
                  <a:srgbClr val="000000"/>
                </a:solidFill>
                <a:effectLst/>
                <a:latin typeface="Times New Roman" pitchFamily="18" charset="0"/>
                <a:ea typeface="Times New Roman" panose="02020603050405020304" pitchFamily="18" charset="0"/>
                <a:cs typeface="Times New Roman" pitchFamily="18" charset="0"/>
              </a:rPr>
              <a:t>EURIZON. </a:t>
            </a:r>
            <a:r>
              <a:rPr lang="uk-UA" sz="2400" dirty="0">
                <a:solidFill>
                  <a:srgbClr val="000000"/>
                </a:solidFill>
                <a:effectLst/>
                <a:latin typeface="Times New Roman" pitchFamily="18" charset="0"/>
                <a:ea typeface="Times New Roman" panose="02020603050405020304" pitchFamily="18" charset="0"/>
                <a:cs typeface="Times New Roman" pitchFamily="18" charset="0"/>
              </a:rPr>
              <a:t>Цей </a:t>
            </a:r>
            <a:r>
              <a:rPr lang="uk-UA" sz="2400" dirty="0" err="1">
                <a:solidFill>
                  <a:srgbClr val="000000"/>
                </a:solidFill>
                <a:effectLst/>
                <a:latin typeface="Times New Roman" pitchFamily="18" charset="0"/>
                <a:ea typeface="Times New Roman" panose="02020603050405020304" pitchFamily="18" charset="0"/>
                <a:cs typeface="Times New Roman" pitchFamily="18" charset="0"/>
              </a:rPr>
              <a:t>проєкт</a:t>
            </a:r>
            <a:r>
              <a:rPr lang="uk-UA" sz="2400" dirty="0">
                <a:solidFill>
                  <a:srgbClr val="000000"/>
                </a:solidFill>
                <a:effectLst/>
                <a:latin typeface="Times New Roman" pitchFamily="18" charset="0"/>
                <a:ea typeface="Times New Roman" panose="02020603050405020304" pitchFamily="18" charset="0"/>
                <a:cs typeface="Times New Roman" pitchFamily="18" charset="0"/>
              </a:rPr>
              <a:t> отримав фінансування в рамках проєкту </a:t>
            </a:r>
            <a:r>
              <a:rPr lang="en-GB" sz="2400" dirty="0">
                <a:solidFill>
                  <a:srgbClr val="000000"/>
                </a:solidFill>
                <a:effectLst/>
                <a:latin typeface="Times New Roman" pitchFamily="18" charset="0"/>
                <a:ea typeface="Times New Roman" panose="02020603050405020304" pitchFamily="18" charset="0"/>
                <a:cs typeface="Times New Roman" pitchFamily="18" charset="0"/>
              </a:rPr>
              <a:t>EURIZON, </a:t>
            </a:r>
            <a:r>
              <a:rPr lang="uk-UA" sz="2400" dirty="0">
                <a:solidFill>
                  <a:srgbClr val="000000"/>
                </a:solidFill>
                <a:effectLst/>
                <a:latin typeface="Times New Roman" pitchFamily="18" charset="0"/>
                <a:ea typeface="Times New Roman" panose="02020603050405020304" pitchFamily="18" charset="0"/>
                <a:cs typeface="Times New Roman" pitchFamily="18" charset="0"/>
              </a:rPr>
              <a:t>який фінансується Європейським Союзом за грантовою угодою № 871072.</a:t>
            </a:r>
          </a:p>
          <a:p>
            <a:pPr algn="just"/>
            <a:r>
              <a:rPr lang="ru-RU" sz="2400" kern="100" dirty="0" err="1">
                <a:latin typeface="Times New Roman" pitchFamily="18" charset="0"/>
                <a:ea typeface="Calibri" panose="020F0502020204030204" pitchFamily="34" charset="0"/>
                <a:cs typeface="Times New Roman" pitchFamily="18" charset="0"/>
              </a:rPr>
              <a:t>Частина</a:t>
            </a:r>
            <a:r>
              <a:rPr lang="ru-RU" sz="2400" kern="100" dirty="0">
                <a:latin typeface="Times New Roman" pitchFamily="18" charset="0"/>
                <a:ea typeface="Calibri" panose="020F0502020204030204" pitchFamily="34" charset="0"/>
                <a:cs typeface="Times New Roman" pitchFamily="18" charset="0"/>
              </a:rPr>
              <a:t> </a:t>
            </a:r>
            <a:r>
              <a:rPr lang="uk-UA" sz="2400" dirty="0">
                <a:solidFill>
                  <a:srgbClr val="000000"/>
                </a:solidFill>
                <a:effectLst/>
                <a:latin typeface="Times New Roman" pitchFamily="18" charset="0"/>
                <a:ea typeface="Times New Roman" panose="02020603050405020304" pitchFamily="18" charset="0"/>
                <a:cs typeface="Times New Roman" pitchFamily="18" charset="0"/>
              </a:rPr>
              <a:t>роботи виконана </a:t>
            </a:r>
            <a:r>
              <a:rPr lang="ru-RU" sz="2400" kern="100" dirty="0">
                <a:effectLst/>
                <a:latin typeface="Times New Roman" pitchFamily="18" charset="0"/>
                <a:ea typeface="Calibri" panose="020F0502020204030204" pitchFamily="34" charset="0"/>
                <a:cs typeface="Times New Roman" pitchFamily="18" charset="0"/>
              </a:rPr>
              <a:t>за </a:t>
            </a:r>
            <a:r>
              <a:rPr lang="ru-RU" sz="2400" kern="100" dirty="0" err="1">
                <a:effectLst/>
                <a:latin typeface="Times New Roman" pitchFamily="18" charset="0"/>
                <a:ea typeface="Calibri" panose="020F0502020204030204" pitchFamily="34" charset="0"/>
                <a:cs typeface="Times New Roman" pitchFamily="18" charset="0"/>
              </a:rPr>
              <a:t>грантової</a:t>
            </a:r>
            <a:r>
              <a:rPr lang="ru-RU" sz="2400" kern="100" dirty="0">
                <a:effectLst/>
                <a:latin typeface="Times New Roman" pitchFamily="18" charset="0"/>
                <a:ea typeface="Calibri" panose="020F0502020204030204" pitchFamily="34" charset="0"/>
                <a:cs typeface="Times New Roman" pitchFamily="18" charset="0"/>
              </a:rPr>
              <a:t> </a:t>
            </a:r>
            <a:r>
              <a:rPr lang="ru-RU" sz="2400" kern="100" dirty="0" err="1">
                <a:effectLst/>
                <a:latin typeface="Times New Roman" pitchFamily="18" charset="0"/>
                <a:ea typeface="Calibri" panose="020F0502020204030204" pitchFamily="34" charset="0"/>
                <a:cs typeface="Times New Roman" pitchFamily="18" charset="0"/>
              </a:rPr>
              <a:t>підтримки</a:t>
            </a:r>
            <a:r>
              <a:rPr lang="ru-RU" sz="2400" kern="100" dirty="0">
                <a:effectLst/>
                <a:latin typeface="Times New Roman" pitchFamily="18" charset="0"/>
                <a:ea typeface="Calibri" panose="020F0502020204030204" pitchFamily="34" charset="0"/>
                <a:cs typeface="Times New Roman" pitchFamily="18" charset="0"/>
              </a:rPr>
              <a:t> </a:t>
            </a:r>
            <a:r>
              <a:rPr lang="ru-RU" sz="2400" kern="100" dirty="0" err="1">
                <a:effectLst/>
                <a:latin typeface="Times New Roman" pitchFamily="18" charset="0"/>
                <a:ea typeface="Calibri" panose="020F0502020204030204" pitchFamily="34" charset="0"/>
                <a:cs typeface="Times New Roman" pitchFamily="18" charset="0"/>
              </a:rPr>
              <a:t>Національного</a:t>
            </a:r>
            <a:r>
              <a:rPr lang="ru-RU" sz="2400" kern="100" dirty="0">
                <a:effectLst/>
                <a:latin typeface="Times New Roman" pitchFamily="18" charset="0"/>
                <a:ea typeface="Calibri" panose="020F0502020204030204" pitchFamily="34" charset="0"/>
                <a:cs typeface="Times New Roman" pitchFamily="18" charset="0"/>
              </a:rPr>
              <a:t> фонду </a:t>
            </a:r>
            <a:r>
              <a:rPr lang="ru-RU" sz="2400" kern="100" dirty="0" err="1">
                <a:effectLst/>
                <a:latin typeface="Times New Roman" pitchFamily="18" charset="0"/>
                <a:ea typeface="Calibri" panose="020F0502020204030204" pitchFamily="34" charset="0"/>
                <a:cs typeface="Times New Roman" pitchFamily="18" charset="0"/>
              </a:rPr>
              <a:t>досліджень</a:t>
            </a:r>
            <a:r>
              <a:rPr lang="ru-RU" sz="2400" kern="100" dirty="0">
                <a:effectLst/>
                <a:latin typeface="Times New Roman" pitchFamily="18" charset="0"/>
                <a:ea typeface="Calibri" panose="020F0502020204030204" pitchFamily="34" charset="0"/>
                <a:cs typeface="Times New Roman" pitchFamily="18" charset="0"/>
              </a:rPr>
              <a:t> </a:t>
            </a:r>
            <a:r>
              <a:rPr lang="ru-RU" sz="2400" kern="100" dirty="0" err="1">
                <a:effectLst/>
                <a:latin typeface="Times New Roman" pitchFamily="18" charset="0"/>
                <a:ea typeface="Calibri" panose="020F0502020204030204" pitchFamily="34" charset="0"/>
                <a:cs typeface="Times New Roman" pitchFamily="18" charset="0"/>
              </a:rPr>
              <a:t>України</a:t>
            </a:r>
            <a:r>
              <a:rPr lang="ru-RU" sz="2400" kern="100" dirty="0">
                <a:effectLst/>
                <a:latin typeface="Times New Roman" pitchFamily="18" charset="0"/>
                <a:ea typeface="Calibri" panose="020F0502020204030204" pitchFamily="34" charset="0"/>
                <a:cs typeface="Times New Roman" pitchFamily="18" charset="0"/>
              </a:rPr>
              <a:t> в рамках конкурсного проекту 2020.02/0257.</a:t>
            </a:r>
          </a:p>
          <a:p>
            <a:pPr algn="just"/>
            <a:r>
              <a:rPr lang="ru-RU" sz="2400" kern="100" dirty="0" err="1">
                <a:latin typeface="Times New Roman" pitchFamily="18" charset="0"/>
                <a:ea typeface="Calibri" panose="020F0502020204030204" pitchFamily="34" charset="0"/>
                <a:cs typeface="Times New Roman" pitchFamily="18" charset="0"/>
              </a:rPr>
              <a:t>Частина</a:t>
            </a:r>
            <a:r>
              <a:rPr lang="ru-RU" sz="2400" kern="100" dirty="0">
                <a:latin typeface="Times New Roman" pitchFamily="18" charset="0"/>
                <a:ea typeface="Calibri" panose="020F0502020204030204" pitchFamily="34" charset="0"/>
                <a:cs typeface="Times New Roman" pitchFamily="18" charset="0"/>
              </a:rPr>
              <a:t> </a:t>
            </a:r>
            <a:r>
              <a:rPr lang="ru-RU" sz="2400" kern="100" dirty="0" err="1">
                <a:latin typeface="Times New Roman" pitchFamily="18" charset="0"/>
                <a:ea typeface="Calibri" panose="020F0502020204030204" pitchFamily="34" charset="0"/>
                <a:cs typeface="Times New Roman" pitchFamily="18" charset="0"/>
              </a:rPr>
              <a:t>роботи</a:t>
            </a:r>
            <a:r>
              <a:rPr lang="ru-RU" sz="2400" kern="100" dirty="0">
                <a:latin typeface="Times New Roman" pitchFamily="18" charset="0"/>
                <a:ea typeface="Calibri" panose="020F0502020204030204" pitchFamily="34" charset="0"/>
                <a:cs typeface="Times New Roman" pitchFamily="18" charset="0"/>
              </a:rPr>
              <a:t> </a:t>
            </a:r>
            <a:r>
              <a:rPr lang="ru-RU" sz="2400" kern="100" dirty="0" err="1">
                <a:latin typeface="Times New Roman" pitchFamily="18" charset="0"/>
                <a:ea typeface="Calibri" panose="020F0502020204030204" pitchFamily="34" charset="0"/>
                <a:cs typeface="Times New Roman" pitchFamily="18" charset="0"/>
              </a:rPr>
              <a:t>виконана</a:t>
            </a:r>
            <a:r>
              <a:rPr lang="ru-RU" sz="2400" kern="100" dirty="0">
                <a:latin typeface="Times New Roman" pitchFamily="18" charset="0"/>
                <a:ea typeface="Calibri" panose="020F0502020204030204" pitchFamily="34" charset="0"/>
                <a:cs typeface="Times New Roman" pitchFamily="18" charset="0"/>
              </a:rPr>
              <a:t> </a:t>
            </a:r>
            <a:r>
              <a:rPr lang="uk-UA" sz="2400" b="0" i="0" dirty="0">
                <a:solidFill>
                  <a:srgbClr val="000000"/>
                </a:solidFill>
                <a:effectLst/>
                <a:latin typeface="Times New Roman" pitchFamily="18" charset="0"/>
                <a:cs typeface="Times New Roman" pitchFamily="18" charset="0"/>
              </a:rPr>
              <a:t>в рамках діяльності в Міжнародній асоційованій лабораторії </a:t>
            </a:r>
            <a:r>
              <a:rPr lang="en-GB" sz="2400" b="0" i="0" dirty="0">
                <a:solidFill>
                  <a:srgbClr val="000000"/>
                </a:solidFill>
                <a:effectLst/>
                <a:latin typeface="Times New Roman" pitchFamily="18" charset="0"/>
                <a:cs typeface="Times New Roman" pitchFamily="18" charset="0"/>
              </a:rPr>
              <a:t>LIA</a:t>
            </a:r>
            <a:r>
              <a:rPr lang="uk-UA" sz="2400" b="0" i="0" dirty="0">
                <a:solidFill>
                  <a:srgbClr val="000000"/>
                </a:solidFill>
                <a:effectLst/>
                <a:latin typeface="Times New Roman" pitchFamily="18" charset="0"/>
                <a:cs typeface="Times New Roman" pitchFamily="18" charset="0"/>
              </a:rPr>
              <a:t> </a:t>
            </a:r>
            <a:r>
              <a:rPr lang="en-GB" sz="2400" b="0" i="0" dirty="0">
                <a:solidFill>
                  <a:srgbClr val="000000"/>
                </a:solidFill>
                <a:effectLst/>
                <a:latin typeface="Times New Roman" pitchFamily="18" charset="0"/>
                <a:cs typeface="Times New Roman" pitchFamily="18" charset="0"/>
              </a:rPr>
              <a:t>IDEATE </a:t>
            </a:r>
            <a:r>
              <a:rPr lang="uk-UA" sz="2400" b="0" i="0" dirty="0">
                <a:solidFill>
                  <a:srgbClr val="000000"/>
                </a:solidFill>
                <a:effectLst/>
                <a:latin typeface="Times New Roman" pitchFamily="18" charset="0"/>
                <a:cs typeface="Times New Roman" pitchFamily="18" charset="0"/>
              </a:rPr>
              <a:t>з частковою фінансовою підтримкою в рамках проєкту УНТЦ </a:t>
            </a:r>
            <a:r>
              <a:rPr lang="en-GB" sz="2400" b="0" i="0" dirty="0">
                <a:solidFill>
                  <a:srgbClr val="000000"/>
                </a:solidFill>
                <a:effectLst/>
                <a:latin typeface="Times New Roman" pitchFamily="18" charset="0"/>
                <a:cs typeface="Times New Roman" pitchFamily="18" charset="0"/>
              </a:rPr>
              <a:t>P9903 </a:t>
            </a:r>
            <a:r>
              <a:rPr lang="uk-UA" sz="2400" b="0" i="0" dirty="0">
                <a:solidFill>
                  <a:srgbClr val="000000"/>
                </a:solidFill>
                <a:effectLst/>
                <a:latin typeface="Times New Roman" pitchFamily="18" charset="0"/>
                <a:cs typeface="Times New Roman" pitchFamily="18" charset="0"/>
              </a:rPr>
              <a:t>та цільової програми наукових досліджень НАН України 1230 “Фундаментальні дослідження з фізики високих енергій та ядерної фізики (міжнародна співпраця)”</a:t>
            </a:r>
            <a:r>
              <a:rPr lang="uk-UA" sz="2400" dirty="0">
                <a:latin typeface="Times New Roman" pitchFamily="18" charset="0"/>
                <a:cs typeface="Times New Roman" pitchFamily="18" charset="0"/>
              </a:rPr>
              <a:t> </a:t>
            </a:r>
            <a:br>
              <a:rPr lang="uk-UA" sz="1200" dirty="0"/>
            </a:br>
            <a:endParaRPr lang="uk-UA" sz="1200" dirty="0"/>
          </a:p>
          <a:p>
            <a:pPr marL="0" indent="0" algn="ctr">
              <a:buNone/>
            </a:pPr>
            <a:endParaRPr lang="uk-UA" sz="4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uk-UA" sz="4800" kern="100" dirty="0">
                <a:effectLst/>
                <a:latin typeface="Calibri" panose="020F0502020204030204" pitchFamily="34" charset="0"/>
                <a:ea typeface="Calibri" panose="020F0502020204030204" pitchFamily="34" charset="0"/>
                <a:cs typeface="Times New Roman" panose="02020603050405020304" pitchFamily="18" charset="0"/>
              </a:rPr>
              <a:t>ДЯКУЮ ЗА УВАГУ</a:t>
            </a:r>
            <a:endParaRPr lang="ru-RU" sz="4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sz="1800" dirty="0">
              <a:effectLst/>
              <a:latin typeface="Calibri" panose="020F0502020204030204" pitchFamily="34" charset="0"/>
              <a:ea typeface="Calibri" panose="020F0502020204030204" pitchFamily="34" charset="0"/>
            </a:endParaRPr>
          </a:p>
          <a:p>
            <a:endParaRPr lang="x-none" dirty="0"/>
          </a:p>
        </p:txBody>
      </p:sp>
      <p:sp>
        <p:nvSpPr>
          <p:cNvPr id="6" name="Slide Number Placeholder 5">
            <a:extLst>
              <a:ext uri="{FF2B5EF4-FFF2-40B4-BE49-F238E27FC236}">
                <a16:creationId xmlns:a16="http://schemas.microsoft.com/office/drawing/2014/main" id="{2F336A77-DBBC-3284-2293-06DFEF81D6C8}"/>
              </a:ext>
            </a:extLst>
          </p:cNvPr>
          <p:cNvSpPr>
            <a:spLocks noGrp="1"/>
          </p:cNvSpPr>
          <p:nvPr>
            <p:ph type="sldNum" sz="quarter" idx="12"/>
          </p:nvPr>
        </p:nvSpPr>
        <p:spPr/>
        <p:txBody>
          <a:bodyPr/>
          <a:lstStyle/>
          <a:p>
            <a:fld id="{8E954D5F-17C4-414E-8524-CA04D80B9CA1}" type="slidenum">
              <a:rPr lang="x-none" smtClean="0"/>
              <a:t>20</a:t>
            </a:fld>
            <a:endParaRPr lang="x-none"/>
          </a:p>
        </p:txBody>
      </p:sp>
    </p:spTree>
    <p:extLst>
      <p:ext uri="{BB962C8B-B14F-4D97-AF65-F5344CB8AC3E}">
        <p14:creationId xmlns:p14="http://schemas.microsoft.com/office/powerpoint/2010/main" val="2715515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1176-C456-112C-F341-69AD4DD4A018}"/>
              </a:ext>
            </a:extLst>
          </p:cNvPr>
          <p:cNvSpPr>
            <a:spLocks noGrp="1"/>
          </p:cNvSpPr>
          <p:nvPr>
            <p:ph type="title"/>
          </p:nvPr>
        </p:nvSpPr>
        <p:spPr>
          <a:xfrm>
            <a:off x="838200" y="69478"/>
            <a:ext cx="10515600" cy="835958"/>
          </a:xfrm>
        </p:spPr>
        <p:txBody>
          <a:bodyPr>
            <a:normAutofit/>
          </a:bodyPr>
          <a:lstStyle/>
          <a:p>
            <a:r>
              <a:rPr lang="en-US" dirty="0"/>
              <a:t>Beam and background monitoring systems </a:t>
            </a:r>
            <a:endParaRPr lang="LID4096" dirty="0"/>
          </a:p>
        </p:txBody>
      </p:sp>
      <p:sp>
        <p:nvSpPr>
          <p:cNvPr id="3" name="Content Placeholder 2">
            <a:extLst>
              <a:ext uri="{FF2B5EF4-FFF2-40B4-BE49-F238E27FC236}">
                <a16:creationId xmlns:a16="http://schemas.microsoft.com/office/drawing/2014/main" id="{73C6F8A9-3449-D702-87D6-8C0F50FBF642}"/>
              </a:ext>
            </a:extLst>
          </p:cNvPr>
          <p:cNvSpPr>
            <a:spLocks noGrp="1"/>
          </p:cNvSpPr>
          <p:nvPr>
            <p:ph idx="1"/>
          </p:nvPr>
        </p:nvSpPr>
        <p:spPr>
          <a:xfrm>
            <a:off x="7620000" y="1147077"/>
            <a:ext cx="4491318" cy="4740089"/>
          </a:xfrm>
        </p:spPr>
        <p:txBody>
          <a:bodyPr>
            <a:normAutofit fontScale="85000" lnSpcReduction="20000"/>
          </a:bodyPr>
          <a:lstStyle/>
          <a:p>
            <a:pPr marL="0" indent="0">
              <a:lnSpc>
                <a:spcPct val="100000"/>
              </a:lnSpc>
              <a:buNone/>
            </a:pPr>
            <a:r>
              <a:rPr lang="en-GB" sz="2400" dirty="0"/>
              <a:t>Beam and background monitoring systems (B&amp;B) were created to ensure safe and efficient experimentation: </a:t>
            </a:r>
          </a:p>
          <a:p>
            <a:pPr>
              <a:lnSpc>
                <a:spcPct val="100000"/>
              </a:lnSpc>
            </a:pPr>
            <a:r>
              <a:rPr lang="en-GB" sz="2400" dirty="0"/>
              <a:t>PLUME luminometer</a:t>
            </a:r>
          </a:p>
          <a:p>
            <a:pPr>
              <a:lnSpc>
                <a:spcPct val="100000"/>
              </a:lnSpc>
            </a:pPr>
            <a:r>
              <a:rPr lang="en-GB" sz="2400" dirty="0"/>
              <a:t>Beam condition monitoring system (BCM)</a:t>
            </a:r>
          </a:p>
          <a:p>
            <a:pPr>
              <a:lnSpc>
                <a:spcPct val="100000"/>
              </a:lnSpc>
            </a:pPr>
            <a:r>
              <a:rPr lang="en-GB" sz="2400" b="1" dirty="0"/>
              <a:t>Luminosity and background monitoring system RMS-R3</a:t>
            </a:r>
            <a:endParaRPr lang="x-none" sz="2400" b="1" dirty="0"/>
          </a:p>
          <a:p>
            <a:pPr algn="just"/>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kern="100" dirty="0">
                <a:effectLst/>
                <a:latin typeface="Calibri" panose="020F0502020204030204" pitchFamily="34" charset="0"/>
                <a:ea typeface="Calibri" panose="020F0502020204030204" pitchFamily="34" charset="0"/>
                <a:cs typeface="Times New Roman" panose="02020603050405020304" pitchFamily="18" charset="0"/>
              </a:rPr>
              <a:t>Luminosity and background beam conditions monitoring is essential to optimize collisions, reduce systematic uncertainties, and ensure safe detector operation by quickly detecting anomalous beam conditions that could harm the experiment.</a:t>
            </a:r>
            <a:endParaRPr lang="LID4096" dirty="0"/>
          </a:p>
        </p:txBody>
      </p:sp>
      <p:sp>
        <p:nvSpPr>
          <p:cNvPr id="4" name="Slide Number Placeholder 3">
            <a:extLst>
              <a:ext uri="{FF2B5EF4-FFF2-40B4-BE49-F238E27FC236}">
                <a16:creationId xmlns:a16="http://schemas.microsoft.com/office/drawing/2014/main" id="{E87AA78E-C9A3-357D-E895-8B92ED2914C8}"/>
              </a:ext>
            </a:extLst>
          </p:cNvPr>
          <p:cNvSpPr>
            <a:spLocks noGrp="1"/>
          </p:cNvSpPr>
          <p:nvPr>
            <p:ph type="sldNum" sz="quarter" idx="12"/>
          </p:nvPr>
        </p:nvSpPr>
        <p:spPr/>
        <p:txBody>
          <a:bodyPr/>
          <a:lstStyle/>
          <a:p>
            <a:fld id="{8E954D5F-17C4-414E-8524-CA04D80B9CA1}" type="slidenum">
              <a:rPr lang="x-none" smtClean="0"/>
              <a:t>3</a:t>
            </a:fld>
            <a:endParaRPr lang="x-none"/>
          </a:p>
        </p:txBody>
      </p:sp>
      <p:pic>
        <p:nvPicPr>
          <p:cNvPr id="5" name="Picture 4">
            <a:extLst>
              <a:ext uri="{FF2B5EF4-FFF2-40B4-BE49-F238E27FC236}">
                <a16:creationId xmlns:a16="http://schemas.microsoft.com/office/drawing/2014/main" id="{74E377D9-B28C-8E0B-D8E6-25E07C49198B}"/>
              </a:ext>
            </a:extLst>
          </p:cNvPr>
          <p:cNvPicPr>
            <a:picLocks noChangeAspect="1"/>
          </p:cNvPicPr>
          <p:nvPr/>
        </p:nvPicPr>
        <p:blipFill>
          <a:blip r:embed="rId2"/>
          <a:stretch>
            <a:fillRect/>
          </a:stretch>
        </p:blipFill>
        <p:spPr>
          <a:xfrm>
            <a:off x="-71717" y="970834"/>
            <a:ext cx="7624234" cy="5038911"/>
          </a:xfrm>
          <a:prstGeom prst="rect">
            <a:avLst/>
          </a:prstGeom>
        </p:spPr>
      </p:pic>
      <p:sp>
        <p:nvSpPr>
          <p:cNvPr id="6" name="TextBox 5">
            <a:extLst>
              <a:ext uri="{FF2B5EF4-FFF2-40B4-BE49-F238E27FC236}">
                <a16:creationId xmlns:a16="http://schemas.microsoft.com/office/drawing/2014/main" id="{22FE2DC9-B23D-1381-5242-AA693DD165B6}"/>
              </a:ext>
            </a:extLst>
          </p:cNvPr>
          <p:cNvSpPr txBox="1"/>
          <p:nvPr/>
        </p:nvSpPr>
        <p:spPr>
          <a:xfrm>
            <a:off x="1299882" y="6075144"/>
            <a:ext cx="4620752" cy="646331"/>
          </a:xfrm>
          <a:prstGeom prst="rect">
            <a:avLst/>
          </a:prstGeom>
          <a:noFill/>
        </p:spPr>
        <p:txBody>
          <a:bodyPr wrap="none" rtlCol="0">
            <a:spAutoFit/>
          </a:bodyPr>
          <a:lstStyle/>
          <a:p>
            <a:r>
              <a:rPr lang="en-US" dirty="0"/>
              <a:t>Beam and background monitoring systems </a:t>
            </a:r>
            <a:r>
              <a:rPr lang="uk-UA" dirty="0"/>
              <a:t>.</a:t>
            </a:r>
          </a:p>
          <a:p>
            <a:r>
              <a:rPr lang="en-GB" dirty="0"/>
              <a:t>Taken from LHCb collaboration. </a:t>
            </a:r>
            <a:r>
              <a:rPr lang="en-GB" dirty="0" err="1"/>
              <a:t>LHCb</a:t>
            </a:r>
            <a:r>
              <a:rPr lang="en-GB" dirty="0"/>
              <a:t> Upgrade I</a:t>
            </a:r>
            <a:endParaRPr lang="LID4096" dirty="0"/>
          </a:p>
        </p:txBody>
      </p:sp>
      <p:cxnSp>
        <p:nvCxnSpPr>
          <p:cNvPr id="12" name="Straight Arrow Connector 11">
            <a:extLst>
              <a:ext uri="{FF2B5EF4-FFF2-40B4-BE49-F238E27FC236}">
                <a16:creationId xmlns:a16="http://schemas.microsoft.com/office/drawing/2014/main" id="{EDF5F80D-8CC2-8DFC-89B7-93DB79CDAF51}"/>
              </a:ext>
            </a:extLst>
          </p:cNvPr>
          <p:cNvCxnSpPr>
            <a:cxnSpLocks/>
          </p:cNvCxnSpPr>
          <p:nvPr/>
        </p:nvCxnSpPr>
        <p:spPr>
          <a:xfrm>
            <a:off x="5111751" y="1510569"/>
            <a:ext cx="751167" cy="16987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21041C-3BE2-F838-E84A-EAD045570331}"/>
              </a:ext>
            </a:extLst>
          </p:cNvPr>
          <p:cNvSpPr txBox="1"/>
          <p:nvPr/>
        </p:nvSpPr>
        <p:spPr>
          <a:xfrm>
            <a:off x="4360584" y="1009869"/>
            <a:ext cx="1476686" cy="461665"/>
          </a:xfrm>
          <a:prstGeom prst="rect">
            <a:avLst/>
          </a:prstGeom>
          <a:noFill/>
        </p:spPr>
        <p:txBody>
          <a:bodyPr wrap="none" rtlCol="0">
            <a:spAutoFit/>
          </a:bodyPr>
          <a:lstStyle/>
          <a:p>
            <a:r>
              <a:rPr lang="en-GB" sz="2400" b="1" dirty="0">
                <a:solidFill>
                  <a:srgbClr val="FF0000"/>
                </a:solidFill>
              </a:rPr>
              <a:t>Beampipe</a:t>
            </a:r>
            <a:endParaRPr lang="LID4096" sz="2400" b="1" dirty="0">
              <a:solidFill>
                <a:srgbClr val="FF0000"/>
              </a:solidFill>
            </a:endParaRPr>
          </a:p>
        </p:txBody>
      </p:sp>
    </p:spTree>
    <p:extLst>
      <p:ext uri="{BB962C8B-B14F-4D97-AF65-F5344CB8AC3E}">
        <p14:creationId xmlns:p14="http://schemas.microsoft.com/office/powerpoint/2010/main" val="4284158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86C293-5018-EFDE-0E93-FACF8CA81001}"/>
              </a:ext>
            </a:extLst>
          </p:cNvPr>
          <p:cNvSpPr>
            <a:spLocks noGrp="1"/>
          </p:cNvSpPr>
          <p:nvPr>
            <p:ph type="title"/>
          </p:nvPr>
        </p:nvSpPr>
        <p:spPr>
          <a:xfrm>
            <a:off x="0" y="103869"/>
            <a:ext cx="8271907" cy="870822"/>
          </a:xfrm>
        </p:spPr>
        <p:txBody>
          <a:bodyPr>
            <a:normAutofit fontScale="90000"/>
          </a:bodyPr>
          <a:lstStyle/>
          <a:p>
            <a:r>
              <a:rPr lang="en-GB" sz="4000" b="1" dirty="0">
                <a:latin typeface="+mn-lt"/>
              </a:rPr>
              <a:t>R</a:t>
            </a:r>
            <a:r>
              <a:rPr lang="en-US" sz="4000" b="1" dirty="0">
                <a:latin typeface="+mn-lt"/>
              </a:rPr>
              <a:t>MS-R3 </a:t>
            </a:r>
            <a:r>
              <a:rPr lang="en-GB" sz="4000" b="1" dirty="0">
                <a:latin typeface="+mn-lt"/>
              </a:rPr>
              <a:t>as the </a:t>
            </a:r>
            <a:r>
              <a:rPr lang="en-US" sz="4000" b="1" dirty="0">
                <a:latin typeface="+mn-lt"/>
              </a:rPr>
              <a:t>B&amp;B </a:t>
            </a:r>
            <a:r>
              <a:rPr lang="en-GB" sz="4000" b="1" dirty="0">
                <a:latin typeface="+mn-lt"/>
              </a:rPr>
              <a:t>system monitor at</a:t>
            </a:r>
            <a:r>
              <a:rPr lang="uk-UA" sz="4000" b="1" dirty="0">
                <a:latin typeface="+mn-lt"/>
              </a:rPr>
              <a:t> </a:t>
            </a:r>
            <a:r>
              <a:rPr lang="en-US" sz="4000" b="1" dirty="0">
                <a:latin typeface="+mn-lt"/>
              </a:rPr>
              <a:t>LHCb</a:t>
            </a:r>
            <a:endParaRPr lang="x-none" sz="4000" b="1" dirty="0">
              <a:latin typeface="+mn-lt"/>
            </a:endParaRPr>
          </a:p>
        </p:txBody>
      </p:sp>
      <p:sp>
        <p:nvSpPr>
          <p:cNvPr id="5" name="Номер слайда 4">
            <a:extLst>
              <a:ext uri="{FF2B5EF4-FFF2-40B4-BE49-F238E27FC236}">
                <a16:creationId xmlns:a16="http://schemas.microsoft.com/office/drawing/2014/main" id="{4D32B7BD-F9E9-4B83-ED7C-D150E35FE707}"/>
              </a:ext>
            </a:extLst>
          </p:cNvPr>
          <p:cNvSpPr>
            <a:spLocks noGrp="1"/>
          </p:cNvSpPr>
          <p:nvPr>
            <p:ph type="sldNum" sz="quarter" idx="12"/>
          </p:nvPr>
        </p:nvSpPr>
        <p:spPr/>
        <p:txBody>
          <a:bodyPr/>
          <a:lstStyle/>
          <a:p>
            <a:fld id="{7EF84A9F-0CC4-4E41-9B86-B724B3238BDB}" type="slidenum">
              <a:rPr lang="x-none" smtClean="0"/>
              <a:t>4</a:t>
            </a:fld>
            <a:endParaRPr lang="x-none"/>
          </a:p>
        </p:txBody>
      </p:sp>
      <p:sp>
        <p:nvSpPr>
          <p:cNvPr id="10" name="TextBox 9">
            <a:extLst>
              <a:ext uri="{FF2B5EF4-FFF2-40B4-BE49-F238E27FC236}">
                <a16:creationId xmlns:a16="http://schemas.microsoft.com/office/drawing/2014/main" id="{8E4E285B-100C-B3B2-A6E8-09AE0A74F1A9}"/>
              </a:ext>
            </a:extLst>
          </p:cNvPr>
          <p:cNvSpPr txBox="1"/>
          <p:nvPr/>
        </p:nvSpPr>
        <p:spPr>
          <a:xfrm>
            <a:off x="14638" y="951398"/>
            <a:ext cx="6857912" cy="4524315"/>
          </a:xfrm>
          <a:prstGeom prst="rect">
            <a:avLst/>
          </a:prstGeom>
          <a:noFill/>
        </p:spPr>
        <p:txBody>
          <a:bodyPr wrap="square" rtlCol="0">
            <a:spAutoFit/>
          </a:bodyPr>
          <a:lstStyle/>
          <a:p>
            <a:r>
              <a:rPr lang="en-US" sz="2000" b="1" i="0" dirty="0">
                <a:solidFill>
                  <a:srgbClr val="0070C0"/>
                </a:solidFill>
                <a:effectLst/>
                <a:latin typeface="TimesNewRomanPS-BoldMT"/>
              </a:rPr>
              <a:t>Goals:</a:t>
            </a:r>
          </a:p>
          <a:p>
            <a:r>
              <a:rPr lang="en-US" sz="2000" b="0" i="0" dirty="0">
                <a:solidFill>
                  <a:srgbClr val="000000"/>
                </a:solidFill>
                <a:effectLst/>
                <a:latin typeface="ArialMT"/>
              </a:rPr>
              <a:t>• </a:t>
            </a:r>
            <a:r>
              <a:rPr lang="en-US" sz="2000" b="0" i="0" dirty="0">
                <a:solidFill>
                  <a:srgbClr val="000000"/>
                </a:solidFill>
                <a:effectLst/>
                <a:latin typeface="Calibri" panose="020F0502020204030204" pitchFamily="34" charset="0"/>
              </a:rPr>
              <a:t>Instantaneous luminosity monitoring:</a:t>
            </a:r>
          </a:p>
          <a:p>
            <a:r>
              <a:rPr lang="en-US" sz="2000" b="0" i="0" dirty="0">
                <a:solidFill>
                  <a:srgbClr val="000000"/>
                </a:solidFill>
                <a:effectLst/>
                <a:latin typeface="Calibri" panose="020F0502020204030204" pitchFamily="34" charset="0"/>
              </a:rPr>
              <a:t>Nominal - </a:t>
            </a:r>
            <a:r>
              <a:rPr lang="en-US" sz="2000" b="0" i="0" dirty="0">
                <a:solidFill>
                  <a:srgbClr val="FF0000"/>
                </a:solidFill>
                <a:effectLst/>
                <a:latin typeface="Calibri" panose="020F0502020204030204" pitchFamily="34" charset="0"/>
              </a:rPr>
              <a:t>4×10</a:t>
            </a:r>
            <a:r>
              <a:rPr lang="en-US" sz="2000" b="0" i="0" baseline="30000" dirty="0">
                <a:solidFill>
                  <a:srgbClr val="FF0000"/>
                </a:solidFill>
                <a:effectLst/>
                <a:latin typeface="Calibri" panose="020F0502020204030204" pitchFamily="34" charset="0"/>
              </a:rPr>
              <a:t>32</a:t>
            </a:r>
            <a:r>
              <a:rPr lang="en-US" sz="2000" b="0" i="0" dirty="0">
                <a:solidFill>
                  <a:srgbClr val="FF0000"/>
                </a:solidFill>
                <a:effectLst/>
                <a:latin typeface="Calibri" panose="020F0502020204030204" pitchFamily="34" charset="0"/>
              </a:rPr>
              <a:t> cm</a:t>
            </a:r>
            <a:r>
              <a:rPr lang="en-US" sz="2000" b="0" i="0" baseline="30000" dirty="0">
                <a:solidFill>
                  <a:srgbClr val="FF0000"/>
                </a:solidFill>
                <a:effectLst/>
                <a:latin typeface="Calibri" panose="020F0502020204030204" pitchFamily="34" charset="0"/>
              </a:rPr>
              <a:t>-2</a:t>
            </a:r>
            <a:r>
              <a:rPr lang="en-US" sz="2000" b="0" i="0" dirty="0">
                <a:solidFill>
                  <a:srgbClr val="FF0000"/>
                </a:solidFill>
                <a:effectLst/>
                <a:latin typeface="Calibri" panose="020F0502020204030204" pitchFamily="34" charset="0"/>
              </a:rPr>
              <a:t>∙s</a:t>
            </a:r>
            <a:r>
              <a:rPr lang="en-US" sz="2000" b="0" i="0" baseline="30000" dirty="0">
                <a:solidFill>
                  <a:srgbClr val="FF0000"/>
                </a:solidFill>
                <a:effectLst/>
                <a:latin typeface="Calibri" panose="020F0502020204030204" pitchFamily="34" charset="0"/>
              </a:rPr>
              <a:t>-1</a:t>
            </a:r>
            <a:r>
              <a:rPr lang="en-US" sz="2000" b="0" i="0" dirty="0">
                <a:solidFill>
                  <a:srgbClr val="FF0000"/>
                </a:solidFill>
                <a:effectLst/>
                <a:latin typeface="Calibri" panose="020F0502020204030204" pitchFamily="34" charset="0"/>
              </a:rPr>
              <a:t> -&gt; linear up to 2×10</a:t>
            </a:r>
            <a:r>
              <a:rPr lang="en-US" sz="2000" b="0" i="0" baseline="30000" dirty="0">
                <a:solidFill>
                  <a:srgbClr val="FF0000"/>
                </a:solidFill>
                <a:effectLst/>
                <a:latin typeface="Calibri" panose="020F0502020204030204" pitchFamily="34" charset="0"/>
              </a:rPr>
              <a:t>33</a:t>
            </a:r>
            <a:r>
              <a:rPr lang="en-US" sz="2000" b="0" i="0" dirty="0">
                <a:solidFill>
                  <a:srgbClr val="FF0000"/>
                </a:solidFill>
                <a:effectLst/>
                <a:latin typeface="Calibri" panose="020F0502020204030204" pitchFamily="34" charset="0"/>
              </a:rPr>
              <a:t> cm</a:t>
            </a:r>
            <a:r>
              <a:rPr lang="en-US" sz="2000" b="0" i="0" baseline="30000" dirty="0">
                <a:solidFill>
                  <a:srgbClr val="FF0000"/>
                </a:solidFill>
                <a:effectLst/>
                <a:latin typeface="Calibri" panose="020F0502020204030204" pitchFamily="34" charset="0"/>
              </a:rPr>
              <a:t>-2</a:t>
            </a:r>
            <a:r>
              <a:rPr lang="en-US" sz="2000" b="0" i="0" dirty="0">
                <a:solidFill>
                  <a:srgbClr val="FF0000"/>
                </a:solidFill>
                <a:effectLst/>
                <a:latin typeface="Calibri" panose="020F0502020204030204" pitchFamily="34" charset="0"/>
              </a:rPr>
              <a:t>∙s</a:t>
            </a:r>
            <a:r>
              <a:rPr lang="en-US" sz="2000" b="0" i="0" baseline="30000" dirty="0">
                <a:solidFill>
                  <a:srgbClr val="FF0000"/>
                </a:solidFill>
                <a:effectLst/>
                <a:latin typeface="Calibri" panose="020F0502020204030204" pitchFamily="34" charset="0"/>
              </a:rPr>
              <a:t>-1</a:t>
            </a:r>
          </a:p>
          <a:p>
            <a:r>
              <a:rPr lang="en-US" sz="2000" b="0" i="0" dirty="0">
                <a:solidFill>
                  <a:srgbClr val="000000"/>
                </a:solidFill>
                <a:effectLst/>
                <a:latin typeface="ArialMT"/>
              </a:rPr>
              <a:t>• </a:t>
            </a:r>
            <a:r>
              <a:rPr lang="en-US" sz="2000" b="0" i="0" dirty="0">
                <a:solidFill>
                  <a:srgbClr val="000000"/>
                </a:solidFill>
                <a:effectLst/>
                <a:latin typeface="Calibri" panose="020F0502020204030204" pitchFamily="34" charset="0"/>
              </a:rPr>
              <a:t>Beams (Target) interaction region and background</a:t>
            </a:r>
          </a:p>
          <a:p>
            <a:r>
              <a:rPr lang="en-US" sz="2000" b="0" i="0" dirty="0">
                <a:solidFill>
                  <a:srgbClr val="000000"/>
                </a:solidFill>
                <a:effectLst/>
                <a:latin typeface="Calibri" panose="020F0502020204030204" pitchFamily="34" charset="0"/>
              </a:rPr>
              <a:t>conditions monitoring</a:t>
            </a:r>
          </a:p>
          <a:p>
            <a:r>
              <a:rPr lang="en-US" sz="2000" b="0" i="0" dirty="0">
                <a:solidFill>
                  <a:srgbClr val="0070C0"/>
                </a:solidFill>
                <a:effectLst/>
                <a:latin typeface="ArialMT"/>
              </a:rPr>
              <a:t>• </a:t>
            </a:r>
            <a:r>
              <a:rPr lang="en-US" sz="2000" b="1" i="0" dirty="0">
                <a:solidFill>
                  <a:srgbClr val="0070C0"/>
                </a:solidFill>
                <a:effectLst/>
                <a:latin typeface="TimesNewRomanPS-BoldMT"/>
              </a:rPr>
              <a:t>Construction:</a:t>
            </a:r>
          </a:p>
          <a:p>
            <a:r>
              <a:rPr lang="en-US" sz="2000" b="1" i="0" dirty="0">
                <a:solidFill>
                  <a:srgbClr val="000000"/>
                </a:solidFill>
                <a:effectLst/>
                <a:latin typeface="Calibri-Bold"/>
              </a:rPr>
              <a:t>Metal Foil Detectors → </a:t>
            </a:r>
            <a:r>
              <a:rPr lang="en-US" sz="2000" b="0" i="0" dirty="0">
                <a:solidFill>
                  <a:srgbClr val="000000"/>
                </a:solidFill>
                <a:effectLst/>
                <a:latin typeface="Calibri" panose="020F0502020204030204" pitchFamily="34" charset="0"/>
              </a:rPr>
              <a:t>4 pairs symmetrically in horizontal</a:t>
            </a:r>
          </a:p>
          <a:p>
            <a:r>
              <a:rPr lang="en-US" sz="2000" b="0" i="0" dirty="0">
                <a:solidFill>
                  <a:srgbClr val="000000"/>
                </a:solidFill>
                <a:effectLst/>
                <a:latin typeface="Calibri" panose="020F0502020204030204" pitchFamily="34" charset="0"/>
              </a:rPr>
              <a:t>and vertical plane around the beam pipe</a:t>
            </a:r>
          </a:p>
          <a:p>
            <a:r>
              <a:rPr lang="en-US" sz="2400" b="1" i="0" dirty="0">
                <a:solidFill>
                  <a:srgbClr val="000000"/>
                </a:solidFill>
                <a:effectLst/>
              </a:rPr>
              <a:t>• </a:t>
            </a:r>
            <a:r>
              <a:rPr lang="en-GB" sz="2400" b="1" i="0" dirty="0">
                <a:solidFill>
                  <a:srgbClr val="0070C0"/>
                </a:solidFill>
                <a:effectLst/>
              </a:rPr>
              <a:t>Reading</a:t>
            </a:r>
            <a:r>
              <a:rPr lang="en-US" sz="2400" b="1" i="0" dirty="0">
                <a:solidFill>
                  <a:srgbClr val="000000"/>
                </a:solidFill>
                <a:effectLst/>
              </a:rPr>
              <a:t>:</a:t>
            </a:r>
          </a:p>
          <a:p>
            <a:r>
              <a:rPr lang="en-US" sz="2000" b="0" i="0" dirty="0">
                <a:solidFill>
                  <a:srgbClr val="000000"/>
                </a:solidFill>
                <a:effectLst/>
              </a:rPr>
              <a:t>• </a:t>
            </a:r>
            <a:r>
              <a:rPr lang="en-GB" sz="2000" b="0" i="0" dirty="0">
                <a:solidFill>
                  <a:srgbClr val="000000"/>
                </a:solidFill>
                <a:effectLst/>
              </a:rPr>
              <a:t>charge integrators, frequency counters</a:t>
            </a:r>
          </a:p>
          <a:p>
            <a:r>
              <a:rPr lang="en-US" sz="2000" b="0" i="0" dirty="0">
                <a:solidFill>
                  <a:srgbClr val="000000"/>
                </a:solidFill>
                <a:effectLst/>
              </a:rPr>
              <a:t>• LHCb Front-End </a:t>
            </a:r>
            <a:r>
              <a:rPr lang="en-GB" sz="2000" b="0" i="0" dirty="0">
                <a:solidFill>
                  <a:srgbClr val="000000"/>
                </a:solidFill>
                <a:effectLst/>
              </a:rPr>
              <a:t>board</a:t>
            </a:r>
            <a:endParaRPr lang="en-US" sz="2000" b="0" i="0" dirty="0">
              <a:solidFill>
                <a:srgbClr val="000000"/>
              </a:solidFill>
              <a:effectLst/>
            </a:endParaRPr>
          </a:p>
          <a:p>
            <a:r>
              <a:rPr lang="en-US" sz="2000" b="0" i="0" dirty="0">
                <a:solidFill>
                  <a:srgbClr val="0070C0"/>
                </a:solidFill>
                <a:effectLst/>
              </a:rPr>
              <a:t>• </a:t>
            </a:r>
            <a:r>
              <a:rPr lang="en-GB" sz="2400" b="1" i="0" dirty="0">
                <a:solidFill>
                  <a:srgbClr val="0070C0"/>
                </a:solidFill>
                <a:effectLst/>
              </a:rPr>
              <a:t>Data monitoring</a:t>
            </a:r>
            <a:r>
              <a:rPr lang="en-US" sz="2400" b="1" i="0" dirty="0">
                <a:solidFill>
                  <a:srgbClr val="0070C0"/>
                </a:solidFill>
                <a:effectLst/>
              </a:rPr>
              <a:t>:</a:t>
            </a:r>
          </a:p>
          <a:p>
            <a:r>
              <a:rPr lang="en-US" sz="2000" b="0" i="0" dirty="0">
                <a:solidFill>
                  <a:srgbClr val="000000"/>
                </a:solidFill>
                <a:effectLst/>
              </a:rPr>
              <a:t>• Continuous display on the LHCb control panel </a:t>
            </a:r>
            <a:endParaRPr lang="uk-UA" sz="2000" b="0" i="0" dirty="0">
              <a:solidFill>
                <a:srgbClr val="000000"/>
              </a:solidFill>
              <a:effectLst/>
            </a:endParaRPr>
          </a:p>
          <a:p>
            <a:r>
              <a:rPr lang="en-US" sz="2000" b="0" i="0" dirty="0">
                <a:solidFill>
                  <a:srgbClr val="000000"/>
                </a:solidFill>
                <a:effectLst/>
              </a:rPr>
              <a:t>• Remote access to data through the LHCb framework</a:t>
            </a:r>
          </a:p>
        </p:txBody>
      </p:sp>
      <p:sp>
        <p:nvSpPr>
          <p:cNvPr id="12" name="TextBox 11">
            <a:extLst>
              <a:ext uri="{FF2B5EF4-FFF2-40B4-BE49-F238E27FC236}">
                <a16:creationId xmlns:a16="http://schemas.microsoft.com/office/drawing/2014/main" id="{69FCA033-DA2A-403C-7B4B-5F440EFC2E87}"/>
              </a:ext>
            </a:extLst>
          </p:cNvPr>
          <p:cNvSpPr txBox="1"/>
          <p:nvPr/>
        </p:nvSpPr>
        <p:spPr>
          <a:xfrm>
            <a:off x="6871123" y="3167223"/>
            <a:ext cx="5250624" cy="3477875"/>
          </a:xfrm>
          <a:prstGeom prst="rect">
            <a:avLst/>
          </a:prstGeom>
          <a:noFill/>
        </p:spPr>
        <p:txBody>
          <a:bodyPr wrap="square">
            <a:spAutoFit/>
          </a:bodyPr>
          <a:lstStyle/>
          <a:p>
            <a:r>
              <a:rPr lang="en-US" sz="2000" b="1" i="0" dirty="0">
                <a:solidFill>
                  <a:srgbClr val="0070C0"/>
                </a:solidFill>
                <a:effectLst/>
                <a:latin typeface="Calibri-Bold"/>
              </a:rPr>
              <a:t>Key features:</a:t>
            </a:r>
          </a:p>
          <a:p>
            <a:r>
              <a:rPr lang="en-US" sz="2000" b="0" i="0" dirty="0">
                <a:solidFill>
                  <a:srgbClr val="000000"/>
                </a:solidFill>
                <a:effectLst/>
                <a:latin typeface="ArialMT"/>
              </a:rPr>
              <a:t>• </a:t>
            </a:r>
            <a:r>
              <a:rPr lang="en-US" sz="2000" b="1" i="0" dirty="0">
                <a:solidFill>
                  <a:srgbClr val="000000"/>
                </a:solidFill>
                <a:effectLst/>
                <a:latin typeface="Calibri-Bold"/>
              </a:rPr>
              <a:t>Radiation hard </a:t>
            </a:r>
            <a:r>
              <a:rPr lang="en-US" sz="2000" b="0" i="0" dirty="0">
                <a:solidFill>
                  <a:srgbClr val="000000"/>
                </a:solidFill>
                <a:effectLst/>
                <a:latin typeface="Calibri" panose="020F0502020204030204" pitchFamily="34" charset="0"/>
              </a:rPr>
              <a:t>(~1 </a:t>
            </a:r>
            <a:r>
              <a:rPr lang="en-US" sz="2000" b="0" i="0" dirty="0" err="1">
                <a:solidFill>
                  <a:srgbClr val="000000"/>
                </a:solidFill>
                <a:effectLst/>
                <a:latin typeface="Calibri" panose="020F0502020204030204" pitchFamily="34" charset="0"/>
              </a:rPr>
              <a:t>GGy</a:t>
            </a:r>
            <a:r>
              <a:rPr lang="en-US" sz="2000" b="0" i="0" dirty="0">
                <a:solidFill>
                  <a:srgbClr val="000000"/>
                </a:solidFill>
                <a:effectLst/>
                <a:latin typeface="Calibri" panose="020F0502020204030204" pitchFamily="34" charset="0"/>
              </a:rPr>
              <a:t>) MFD sensors respond to</a:t>
            </a:r>
          </a:p>
          <a:p>
            <a:r>
              <a:rPr lang="en-US" sz="2000" b="0" i="0" dirty="0">
                <a:solidFill>
                  <a:srgbClr val="000000"/>
                </a:solidFill>
                <a:effectLst/>
                <a:latin typeface="Calibri" panose="020F0502020204030204" pitchFamily="34" charset="0"/>
              </a:rPr>
              <a:t>MIPs flux by secondary electron emission</a:t>
            </a:r>
          </a:p>
          <a:p>
            <a:r>
              <a:rPr lang="en-US" sz="2000" b="1" i="0" dirty="0">
                <a:solidFill>
                  <a:srgbClr val="000000"/>
                </a:solidFill>
                <a:effectLst/>
                <a:latin typeface="Calibri-Bold"/>
              </a:rPr>
              <a:t>→ </a:t>
            </a:r>
            <a:r>
              <a:rPr lang="en-US" sz="2000" b="0" i="0" dirty="0">
                <a:solidFill>
                  <a:srgbClr val="000000"/>
                </a:solidFill>
                <a:effectLst/>
                <a:latin typeface="Calibri" panose="020F0502020204030204" pitchFamily="34" charset="0"/>
              </a:rPr>
              <a:t>positive charge in a Foil </a:t>
            </a:r>
            <a:r>
              <a:rPr lang="en-US" sz="2000" b="0" i="0" dirty="0" err="1">
                <a:solidFill>
                  <a:srgbClr val="000000"/>
                </a:solidFill>
                <a:effectLst/>
                <a:latin typeface="Calibri" panose="020F0502020204030204" pitchFamily="34" charset="0"/>
              </a:rPr>
              <a:t>isintegrated</a:t>
            </a:r>
            <a:endParaRPr lang="en-US" sz="2000" b="0" i="0" dirty="0">
              <a:solidFill>
                <a:srgbClr val="000000"/>
              </a:solidFill>
              <a:effectLst/>
              <a:latin typeface="Calibri" panose="020F0502020204030204" pitchFamily="34" charset="0"/>
            </a:endParaRPr>
          </a:p>
          <a:p>
            <a:r>
              <a:rPr lang="en-US" sz="2000" b="0" i="0" dirty="0">
                <a:solidFill>
                  <a:srgbClr val="000000"/>
                </a:solidFill>
                <a:effectLst/>
                <a:latin typeface="ArialMT"/>
              </a:rPr>
              <a:t>• </a:t>
            </a:r>
            <a:r>
              <a:rPr lang="en-US" sz="2000" b="1" i="0" dirty="0">
                <a:solidFill>
                  <a:srgbClr val="000000"/>
                </a:solidFill>
                <a:effectLst/>
                <a:latin typeface="Calibri-Bold"/>
              </a:rPr>
              <a:t>charge-to-frequency conversion</a:t>
            </a:r>
            <a:r>
              <a:rPr lang="en-US" sz="2000" b="0" i="0" dirty="0">
                <a:solidFill>
                  <a:srgbClr val="000000"/>
                </a:solidFill>
                <a:effectLst/>
                <a:latin typeface="Calibri" panose="020F0502020204030204" pitchFamily="34" charset="0"/>
              </a:rPr>
              <a:t>, - </a:t>
            </a:r>
            <a:r>
              <a:rPr lang="en-US" sz="2000" b="1" i="0" dirty="0">
                <a:solidFill>
                  <a:srgbClr val="000000"/>
                </a:solidFill>
                <a:effectLst/>
                <a:latin typeface="Calibri-Bold"/>
              </a:rPr>
              <a:t>digital output</a:t>
            </a:r>
          </a:p>
          <a:p>
            <a:r>
              <a:rPr lang="en-US" sz="2000" b="0" i="0" dirty="0">
                <a:solidFill>
                  <a:srgbClr val="000000"/>
                </a:solidFill>
                <a:effectLst/>
                <a:latin typeface="ArialMT"/>
              </a:rPr>
              <a:t>• </a:t>
            </a:r>
            <a:r>
              <a:rPr lang="en-US" sz="2000" b="1" i="0" dirty="0">
                <a:solidFill>
                  <a:srgbClr val="000000"/>
                </a:solidFill>
                <a:effectLst/>
                <a:latin typeface="Calibri-Bold"/>
              </a:rPr>
              <a:t>Large dynamic range </a:t>
            </a:r>
            <a:r>
              <a:rPr lang="en-US" sz="2000" b="0" i="0" dirty="0">
                <a:solidFill>
                  <a:srgbClr val="000000"/>
                </a:solidFill>
                <a:effectLst/>
                <a:latin typeface="Calibri" panose="020F0502020204030204" pitchFamily="34" charset="0"/>
              </a:rPr>
              <a:t>(10</a:t>
            </a:r>
            <a:r>
              <a:rPr lang="en-US" sz="2000" b="0" i="0" baseline="30000" dirty="0">
                <a:solidFill>
                  <a:srgbClr val="000000"/>
                </a:solidFill>
                <a:effectLst/>
                <a:latin typeface="Calibri" panose="020F0502020204030204" pitchFamily="34" charset="0"/>
              </a:rPr>
              <a:t>3</a:t>
            </a:r>
            <a:r>
              <a:rPr lang="en-US" sz="2000" b="0" i="0" dirty="0">
                <a:solidFill>
                  <a:srgbClr val="000000"/>
                </a:solidFill>
                <a:effectLst/>
                <a:latin typeface="Calibri" panose="020F0502020204030204" pitchFamily="34" charset="0"/>
              </a:rPr>
              <a:t>-10</a:t>
            </a:r>
            <a:r>
              <a:rPr lang="en-US" sz="2000" b="0" i="0" baseline="30000" dirty="0">
                <a:solidFill>
                  <a:srgbClr val="000000"/>
                </a:solidFill>
                <a:effectLst/>
                <a:latin typeface="Calibri" panose="020F0502020204030204" pitchFamily="34" charset="0"/>
              </a:rPr>
              <a:t>9</a:t>
            </a:r>
            <a:r>
              <a:rPr lang="en-US" sz="2000" b="0" i="0" dirty="0">
                <a:solidFill>
                  <a:srgbClr val="000000"/>
                </a:solidFill>
                <a:effectLst/>
                <a:latin typeface="Calibri" panose="020F0502020204030204" pitchFamily="34" charset="0"/>
              </a:rPr>
              <a:t> MIPs/s </a:t>
            </a:r>
            <a:r>
              <a:rPr lang="en-US" sz="2000" b="1" i="0" dirty="0">
                <a:solidFill>
                  <a:srgbClr val="000000"/>
                </a:solidFill>
                <a:effectLst/>
                <a:latin typeface="Calibri-Bold"/>
              </a:rPr>
              <a:t>→ linear</a:t>
            </a:r>
          </a:p>
          <a:p>
            <a:r>
              <a:rPr lang="en-US" sz="2000" b="1" i="0" dirty="0">
                <a:solidFill>
                  <a:srgbClr val="000000"/>
                </a:solidFill>
                <a:effectLst/>
                <a:latin typeface="Calibri-Bold"/>
              </a:rPr>
              <a:t>response </a:t>
            </a:r>
            <a:r>
              <a:rPr lang="en-US" sz="2000" b="0" i="0" dirty="0">
                <a:solidFill>
                  <a:srgbClr val="000000"/>
                </a:solidFill>
                <a:effectLst/>
                <a:latin typeface="Calibri" panose="020F0502020204030204" pitchFamily="34" charset="0"/>
              </a:rPr>
              <a:t>up to 2 MHz</a:t>
            </a:r>
          </a:p>
          <a:p>
            <a:r>
              <a:rPr lang="en-US" sz="2000" b="0" i="0" dirty="0">
                <a:solidFill>
                  <a:srgbClr val="000000"/>
                </a:solidFill>
                <a:effectLst/>
                <a:latin typeface="ArialMT"/>
              </a:rPr>
              <a:t>• </a:t>
            </a:r>
            <a:r>
              <a:rPr lang="en-US" sz="2000" b="1" i="0" dirty="0">
                <a:solidFill>
                  <a:srgbClr val="000000"/>
                </a:solidFill>
                <a:effectLst/>
                <a:latin typeface="Calibri-Bold"/>
              </a:rPr>
              <a:t>Stable response → </a:t>
            </a:r>
            <a:r>
              <a:rPr lang="en-US" sz="2000" b="0" i="0" dirty="0">
                <a:solidFill>
                  <a:srgbClr val="000000"/>
                </a:solidFill>
                <a:effectLst/>
                <a:latin typeface="Calibri" panose="020F0502020204030204" pitchFamily="34" charset="0"/>
              </a:rPr>
              <a:t>~ 1 % during Run 3</a:t>
            </a:r>
          </a:p>
          <a:p>
            <a:r>
              <a:rPr lang="en-US" sz="2000" b="0" i="0" dirty="0">
                <a:solidFill>
                  <a:srgbClr val="000000"/>
                </a:solidFill>
                <a:effectLst/>
                <a:latin typeface="ArialMT"/>
              </a:rPr>
              <a:t>• </a:t>
            </a:r>
            <a:r>
              <a:rPr lang="en-US" sz="2000" b="1" i="0" dirty="0">
                <a:solidFill>
                  <a:srgbClr val="000000"/>
                </a:solidFill>
                <a:effectLst/>
                <a:latin typeface="Calibri-Bold"/>
              </a:rPr>
              <a:t>Low </a:t>
            </a:r>
            <a:r>
              <a:rPr lang="en-US" sz="2000" b="0" i="0" dirty="0">
                <a:solidFill>
                  <a:srgbClr val="000000"/>
                </a:solidFill>
                <a:effectLst/>
                <a:latin typeface="Calibri" panose="020F0502020204030204" pitchFamily="34" charset="0"/>
              </a:rPr>
              <a:t>operational </a:t>
            </a:r>
            <a:r>
              <a:rPr lang="en-US" sz="2000" b="1" i="0" dirty="0">
                <a:solidFill>
                  <a:srgbClr val="000000"/>
                </a:solidFill>
                <a:effectLst/>
                <a:latin typeface="Calibri-Bold"/>
              </a:rPr>
              <a:t>voltage </a:t>
            </a:r>
            <a:r>
              <a:rPr lang="en-US" sz="2000" b="0" i="0" dirty="0">
                <a:solidFill>
                  <a:srgbClr val="000000"/>
                </a:solidFill>
                <a:effectLst/>
                <a:latin typeface="Calibri" panose="020F0502020204030204" pitchFamily="34" charset="0"/>
              </a:rPr>
              <a:t>(24 V)</a:t>
            </a:r>
          </a:p>
        </p:txBody>
      </p:sp>
      <p:pic>
        <p:nvPicPr>
          <p:cNvPr id="14" name="Picture 13">
            <a:extLst>
              <a:ext uri="{FF2B5EF4-FFF2-40B4-BE49-F238E27FC236}">
                <a16:creationId xmlns:a16="http://schemas.microsoft.com/office/drawing/2014/main" id="{BD07147C-0D32-186B-254C-06B27386617F}"/>
              </a:ext>
            </a:extLst>
          </p:cNvPr>
          <p:cNvPicPr>
            <a:picLocks noChangeAspect="1"/>
          </p:cNvPicPr>
          <p:nvPr/>
        </p:nvPicPr>
        <p:blipFill>
          <a:blip r:embed="rId2"/>
          <a:stretch>
            <a:fillRect/>
          </a:stretch>
        </p:blipFill>
        <p:spPr>
          <a:xfrm>
            <a:off x="8495738" y="1"/>
            <a:ext cx="3626009" cy="2862322"/>
          </a:xfrm>
          <a:prstGeom prst="rect">
            <a:avLst/>
          </a:prstGeom>
        </p:spPr>
      </p:pic>
    </p:spTree>
    <p:extLst>
      <p:ext uri="{BB962C8B-B14F-4D97-AF65-F5344CB8AC3E}">
        <p14:creationId xmlns:p14="http://schemas.microsoft.com/office/powerpoint/2010/main" val="303261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A3AE-8D62-CE49-069E-B286C2FB3522}"/>
              </a:ext>
            </a:extLst>
          </p:cNvPr>
          <p:cNvSpPr>
            <a:spLocks noGrp="1"/>
          </p:cNvSpPr>
          <p:nvPr>
            <p:ph type="title"/>
          </p:nvPr>
        </p:nvSpPr>
        <p:spPr>
          <a:xfrm>
            <a:off x="651754" y="7333"/>
            <a:ext cx="11167352" cy="1101619"/>
          </a:xfrm>
        </p:spPr>
        <p:txBody>
          <a:bodyPr>
            <a:normAutofit/>
          </a:bodyPr>
          <a:lstStyle/>
          <a:p>
            <a:r>
              <a:rPr lang="en-US" sz="3600" b="1" dirty="0"/>
              <a:t>Beam and background system RMS-R3</a:t>
            </a:r>
            <a:endParaRPr lang="x-none" sz="3600" b="1" dirty="0"/>
          </a:p>
        </p:txBody>
      </p:sp>
      <p:sp>
        <p:nvSpPr>
          <p:cNvPr id="3" name="Content Placeholder 2">
            <a:extLst>
              <a:ext uri="{FF2B5EF4-FFF2-40B4-BE49-F238E27FC236}">
                <a16:creationId xmlns:a16="http://schemas.microsoft.com/office/drawing/2014/main" id="{B8E00FDA-12D0-40EE-8E61-84599D8AB67F}"/>
              </a:ext>
            </a:extLst>
          </p:cNvPr>
          <p:cNvSpPr>
            <a:spLocks noGrp="1"/>
          </p:cNvSpPr>
          <p:nvPr>
            <p:ph idx="1"/>
          </p:nvPr>
        </p:nvSpPr>
        <p:spPr>
          <a:xfrm>
            <a:off x="7519480" y="1040860"/>
            <a:ext cx="4672520" cy="5817140"/>
          </a:xfrm>
        </p:spPr>
        <p:txBody>
          <a:bodyPr>
            <a:normAutofit fontScale="92500" lnSpcReduction="20000"/>
          </a:bodyPr>
          <a:lstStyle/>
          <a:p>
            <a:r>
              <a:rPr lang="en-US" sz="2400" dirty="0">
                <a:solidFill>
                  <a:srgbClr val="000000"/>
                </a:solidFill>
                <a:latin typeface="Calibri" panose="020F0502020204030204" pitchFamily="34" charset="0"/>
              </a:rPr>
              <a:t>The RMS-R3 is based on the metal foil detector (MFD) technology, an original development of the Institute for Nuclear Research of the National Academy of Sciences of Ukraine.</a:t>
            </a:r>
          </a:p>
          <a:p>
            <a:r>
              <a:rPr lang="en-US" sz="2400" b="0" i="0" dirty="0">
                <a:solidFill>
                  <a:srgbClr val="000000"/>
                </a:solidFill>
                <a:effectLst/>
                <a:latin typeface="Calibri" panose="020F0502020204030204" pitchFamily="34" charset="0"/>
              </a:rPr>
              <a:t>Fluxes of bombarding charged particles cause secondary electron emission (SE) from the near-surface layer of the sensor metal foil (10-50 nm)</a:t>
            </a:r>
          </a:p>
          <a:p>
            <a:r>
              <a:rPr lang="en-US" sz="2400" b="0" i="0" dirty="0">
                <a:solidFill>
                  <a:srgbClr val="000000"/>
                </a:solidFill>
                <a:effectLst/>
                <a:latin typeface="Calibri" panose="020F0502020204030204" pitchFamily="34" charset="0"/>
              </a:rPr>
              <a:t>The positive charge arising in the insulated metal foil (sensor) is integrated by a sensitive charge integrator</a:t>
            </a:r>
          </a:p>
          <a:p>
            <a:r>
              <a:rPr lang="en-US" sz="2400" b="0" i="0" dirty="0">
                <a:solidFill>
                  <a:srgbClr val="000000"/>
                </a:solidFill>
                <a:effectLst/>
                <a:latin typeface="Calibri" panose="020F0502020204030204" pitchFamily="34" charset="0"/>
              </a:rPr>
              <a:t>The input analog signal is converted proportionally by the charge integrator to the output frequency, which is measured by frequency counters based on STM32F4-Discovery microcontroller boards</a:t>
            </a:r>
            <a:endParaRPr lang="x-none" sz="3600" dirty="0"/>
          </a:p>
        </p:txBody>
      </p:sp>
      <p:pic>
        <p:nvPicPr>
          <p:cNvPr id="4" name="Picture 3">
            <a:extLst>
              <a:ext uri="{FF2B5EF4-FFF2-40B4-BE49-F238E27FC236}">
                <a16:creationId xmlns:a16="http://schemas.microsoft.com/office/drawing/2014/main" id="{BF14E591-EC58-8684-3BD7-3E8F5F83BF03}"/>
              </a:ext>
            </a:extLst>
          </p:cNvPr>
          <p:cNvPicPr>
            <a:picLocks noChangeAspect="1"/>
          </p:cNvPicPr>
          <p:nvPr/>
        </p:nvPicPr>
        <p:blipFill>
          <a:blip r:embed="rId3"/>
          <a:stretch>
            <a:fillRect/>
          </a:stretch>
        </p:blipFill>
        <p:spPr>
          <a:xfrm>
            <a:off x="3578360" y="1368696"/>
            <a:ext cx="3657600" cy="4639038"/>
          </a:xfrm>
          <a:prstGeom prst="rect">
            <a:avLst/>
          </a:prstGeom>
        </p:spPr>
      </p:pic>
      <p:pic>
        <p:nvPicPr>
          <p:cNvPr id="5" name="Picture 4">
            <a:extLst>
              <a:ext uri="{FF2B5EF4-FFF2-40B4-BE49-F238E27FC236}">
                <a16:creationId xmlns:a16="http://schemas.microsoft.com/office/drawing/2014/main" id="{C775B2A5-A4B9-532A-D877-09D73C17ADFA}"/>
              </a:ext>
            </a:extLst>
          </p:cNvPr>
          <p:cNvPicPr>
            <a:picLocks noChangeAspect="1"/>
          </p:cNvPicPr>
          <p:nvPr/>
        </p:nvPicPr>
        <p:blipFill>
          <a:blip r:embed="rId4"/>
          <a:stretch>
            <a:fillRect/>
          </a:stretch>
        </p:blipFill>
        <p:spPr>
          <a:xfrm>
            <a:off x="0" y="1335297"/>
            <a:ext cx="3657600" cy="4670036"/>
          </a:xfrm>
          <a:prstGeom prst="rect">
            <a:avLst/>
          </a:prstGeom>
        </p:spPr>
      </p:pic>
      <p:sp>
        <p:nvSpPr>
          <p:cNvPr id="7" name="TextBox 6">
            <a:extLst>
              <a:ext uri="{FF2B5EF4-FFF2-40B4-BE49-F238E27FC236}">
                <a16:creationId xmlns:a16="http://schemas.microsoft.com/office/drawing/2014/main" id="{8B85039B-A2C4-3308-4F89-F8AB615BCAB2}"/>
              </a:ext>
            </a:extLst>
          </p:cNvPr>
          <p:cNvSpPr txBox="1"/>
          <p:nvPr/>
        </p:nvSpPr>
        <p:spPr>
          <a:xfrm>
            <a:off x="651754" y="6047012"/>
            <a:ext cx="2597285" cy="369332"/>
          </a:xfrm>
          <a:prstGeom prst="rect">
            <a:avLst/>
          </a:prstGeom>
          <a:noFill/>
        </p:spPr>
        <p:txBody>
          <a:bodyPr wrap="square" rtlCol="0">
            <a:spAutoFit/>
          </a:bodyPr>
          <a:lstStyle/>
          <a:p>
            <a:r>
              <a:rPr lang="en-GB" dirty="0"/>
              <a:t>RMS-R3 sensor schematic</a:t>
            </a:r>
            <a:endParaRPr lang="x-none" dirty="0"/>
          </a:p>
        </p:txBody>
      </p:sp>
      <p:sp>
        <p:nvSpPr>
          <p:cNvPr id="8" name="TextBox 7">
            <a:extLst>
              <a:ext uri="{FF2B5EF4-FFF2-40B4-BE49-F238E27FC236}">
                <a16:creationId xmlns:a16="http://schemas.microsoft.com/office/drawing/2014/main" id="{B0EC0CE2-C1D7-D1F9-C969-69825F48D13C}"/>
              </a:ext>
            </a:extLst>
          </p:cNvPr>
          <p:cNvSpPr txBox="1"/>
          <p:nvPr/>
        </p:nvSpPr>
        <p:spPr>
          <a:xfrm>
            <a:off x="3808378" y="6005333"/>
            <a:ext cx="3968884" cy="646331"/>
          </a:xfrm>
          <a:prstGeom prst="rect">
            <a:avLst/>
          </a:prstGeom>
          <a:noFill/>
        </p:spPr>
        <p:txBody>
          <a:bodyPr wrap="square" rtlCol="0">
            <a:spAutoFit/>
          </a:bodyPr>
          <a:lstStyle/>
          <a:p>
            <a:r>
              <a:rPr lang="en-US" dirty="0"/>
              <a:t>Schematic of the physical phenomenon of EEE on the surface of foil sensors</a:t>
            </a:r>
            <a:endParaRPr lang="x-none" dirty="0"/>
          </a:p>
        </p:txBody>
      </p:sp>
      <p:sp>
        <p:nvSpPr>
          <p:cNvPr id="9" name="Slide Number Placeholder 8">
            <a:extLst>
              <a:ext uri="{FF2B5EF4-FFF2-40B4-BE49-F238E27FC236}">
                <a16:creationId xmlns:a16="http://schemas.microsoft.com/office/drawing/2014/main" id="{83426764-50A1-5786-9690-AAF28C907354}"/>
              </a:ext>
            </a:extLst>
          </p:cNvPr>
          <p:cNvSpPr>
            <a:spLocks noGrp="1"/>
          </p:cNvSpPr>
          <p:nvPr>
            <p:ph type="sldNum" sz="quarter" idx="12"/>
          </p:nvPr>
        </p:nvSpPr>
        <p:spPr/>
        <p:txBody>
          <a:bodyPr/>
          <a:lstStyle/>
          <a:p>
            <a:fld id="{8E954D5F-17C4-414E-8524-CA04D80B9CA1}" type="slidenum">
              <a:rPr lang="x-none" smtClean="0"/>
              <a:t>5</a:t>
            </a:fld>
            <a:endParaRPr lang="x-none"/>
          </a:p>
        </p:txBody>
      </p:sp>
    </p:spTree>
    <p:extLst>
      <p:ext uri="{BB962C8B-B14F-4D97-AF65-F5344CB8AC3E}">
        <p14:creationId xmlns:p14="http://schemas.microsoft.com/office/powerpoint/2010/main" val="184211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14F5C3-A80F-ABF8-2556-3842520ACDBC}"/>
              </a:ext>
            </a:extLst>
          </p:cNvPr>
          <p:cNvSpPr txBox="1">
            <a:spLocks/>
          </p:cNvSpPr>
          <p:nvPr/>
        </p:nvSpPr>
        <p:spPr>
          <a:xfrm>
            <a:off x="838200" y="7334"/>
            <a:ext cx="10515600" cy="654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Design of the RMS-R3 touch module </a:t>
            </a:r>
            <a:endParaRPr lang="x-none" sz="3600" b="1" dirty="0"/>
          </a:p>
        </p:txBody>
      </p:sp>
      <p:sp>
        <p:nvSpPr>
          <p:cNvPr id="10" name="TextBox 9">
            <a:extLst>
              <a:ext uri="{FF2B5EF4-FFF2-40B4-BE49-F238E27FC236}">
                <a16:creationId xmlns:a16="http://schemas.microsoft.com/office/drawing/2014/main" id="{24F2390A-FD06-DD24-6A6F-8614E11226FF}"/>
              </a:ext>
            </a:extLst>
          </p:cNvPr>
          <p:cNvSpPr txBox="1"/>
          <p:nvPr/>
        </p:nvSpPr>
        <p:spPr>
          <a:xfrm>
            <a:off x="4825170" y="511270"/>
            <a:ext cx="7376355" cy="1754326"/>
          </a:xfrm>
          <a:prstGeom prst="rect">
            <a:avLst/>
          </a:prstGeom>
          <a:noFill/>
        </p:spPr>
        <p:txBody>
          <a:bodyPr wrap="square">
            <a:spAutoFit/>
          </a:bodyPr>
          <a:lstStyle/>
          <a:p>
            <a:pPr marL="285750" indent="-285750">
              <a:buFont typeface="Arial" panose="020B0604020202020204" pitchFamily="34" charset="0"/>
              <a:buChar char="•"/>
            </a:pPr>
            <a:r>
              <a:rPr lang="en-US" sz="1800" b="0" i="0" dirty="0">
                <a:solidFill>
                  <a:srgbClr val="000000"/>
                </a:solidFill>
                <a:effectLst/>
                <a:latin typeface="Calibri" panose="020F0502020204030204" pitchFamily="34" charset="0"/>
              </a:rPr>
              <a:t>The module contains 2 sensors </a:t>
            </a:r>
            <a:r>
              <a:rPr lang="uk-UA" sz="1800" b="0" i="0" dirty="0">
                <a:solidFill>
                  <a:srgbClr val="000000"/>
                </a:solidFill>
                <a:effectLst/>
                <a:latin typeface="Calibri" panose="020F0502020204030204" pitchFamily="34" charset="0"/>
              </a:rPr>
              <a:t>9×9 с</a:t>
            </a:r>
            <a:r>
              <a:rPr lang="en-GB" sz="1800" b="0" i="0" dirty="0">
                <a:solidFill>
                  <a:srgbClr val="000000"/>
                </a:solidFill>
                <a:effectLst/>
                <a:latin typeface="Calibri" panose="020F0502020204030204" pitchFamily="34" charset="0"/>
              </a:rPr>
              <a:t>m</a:t>
            </a:r>
            <a:r>
              <a:rPr lang="uk-UA" sz="1200" b="0" i="0" baseline="30000" dirty="0">
                <a:solidFill>
                  <a:srgbClr val="000000"/>
                </a:solidFill>
                <a:effectLst/>
                <a:latin typeface="Calibri" panose="020F0502020204030204" pitchFamily="34" charset="0"/>
              </a:rPr>
              <a:t>2</a:t>
            </a:r>
            <a:endParaRPr lang="en-GB" sz="1200" b="0" i="0" baseline="30000"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1800" b="0" i="0" dirty="0">
                <a:solidFill>
                  <a:srgbClr val="000000"/>
                </a:solidFill>
                <a:effectLst/>
                <a:latin typeface="Calibri" panose="020F0502020204030204" pitchFamily="34" charset="0"/>
              </a:rPr>
              <a:t>5 panels made of </a:t>
            </a:r>
            <a:r>
              <a:rPr lang="en-GB" b="1" dirty="0"/>
              <a:t>printed </a:t>
            </a:r>
            <a:r>
              <a:rPr lang="en-GB" b="1" i="0">
                <a:effectLst/>
              </a:rPr>
              <a:t>circuit </a:t>
            </a:r>
            <a:r>
              <a:rPr lang="en-GB" b="1"/>
              <a:t>board </a:t>
            </a:r>
            <a:r>
              <a:rPr lang="en-GB" dirty="0"/>
              <a:t>(</a:t>
            </a:r>
            <a:r>
              <a:rPr lang="en-GB" b="1" dirty="0"/>
              <a:t>PCB</a:t>
            </a:r>
            <a:r>
              <a:rPr lang="en-GB" dirty="0"/>
              <a:t>)</a:t>
            </a:r>
            <a:endParaRPr lang="en-US" sz="1800" b="0" i="0"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fr-FR" sz="1800" b="0" i="0" dirty="0">
                <a:solidFill>
                  <a:srgbClr val="000000"/>
                </a:solidFill>
                <a:effectLst/>
                <a:latin typeface="Calibri" panose="020F0502020204030204" pitchFamily="34" charset="0"/>
              </a:rPr>
              <a:t>Sensors: copper foils 50 microns</a:t>
            </a:r>
          </a:p>
          <a:p>
            <a:pPr marL="285750" indent="-285750">
              <a:buFont typeface="Arial" panose="020B0604020202020204" pitchFamily="34" charset="0"/>
              <a:buChar char="•"/>
            </a:pPr>
            <a:r>
              <a:rPr lang="en-US" sz="1800" b="0" i="0" dirty="0">
                <a:solidFill>
                  <a:srgbClr val="000000"/>
                </a:solidFill>
                <a:effectLst/>
                <a:latin typeface="Calibri" panose="020F0502020204030204" pitchFamily="34" charset="0"/>
              </a:rPr>
              <a:t>Special protective rings for sensors (guard ring technology)</a:t>
            </a:r>
          </a:p>
          <a:p>
            <a:pPr marL="285750" indent="-285750">
              <a:buFont typeface="Arial" panose="020B0604020202020204" pitchFamily="34" charset="0"/>
              <a:buChar char="•"/>
            </a:pPr>
            <a:r>
              <a:rPr lang="en-US" sz="1800" b="0" i="0" dirty="0">
                <a:solidFill>
                  <a:srgbClr val="000000"/>
                </a:solidFill>
                <a:effectLst/>
              </a:rPr>
              <a:t>Protective input RC low-pass filters (resistance 1 MΩ, two capacitors 1 µF and 10 pF)</a:t>
            </a:r>
            <a:endParaRPr lang="x-none" dirty="0"/>
          </a:p>
        </p:txBody>
      </p:sp>
      <p:sp>
        <p:nvSpPr>
          <p:cNvPr id="13" name="TextBox 12">
            <a:extLst>
              <a:ext uri="{FF2B5EF4-FFF2-40B4-BE49-F238E27FC236}">
                <a16:creationId xmlns:a16="http://schemas.microsoft.com/office/drawing/2014/main" id="{6A06B21B-0324-1AAF-04AE-4E9D0DF41C8A}"/>
              </a:ext>
            </a:extLst>
          </p:cNvPr>
          <p:cNvSpPr txBox="1"/>
          <p:nvPr/>
        </p:nvSpPr>
        <p:spPr>
          <a:xfrm>
            <a:off x="660061" y="5253633"/>
            <a:ext cx="6896709" cy="923330"/>
          </a:xfrm>
          <a:prstGeom prst="rect">
            <a:avLst/>
          </a:prstGeom>
          <a:noFill/>
        </p:spPr>
        <p:txBody>
          <a:bodyPr wrap="square">
            <a:spAutoFit/>
          </a:bodyPr>
          <a:lstStyle/>
          <a:p>
            <a:pPr marL="285750" indent="-285750">
              <a:buFont typeface="Arial" panose="020B0604020202020204" pitchFamily="34" charset="0"/>
              <a:buChar char="•"/>
            </a:pPr>
            <a:r>
              <a:rPr lang="en-US" sz="1800" b="0" i="0" dirty="0">
                <a:solidFill>
                  <a:srgbClr val="000000"/>
                </a:solidFill>
                <a:effectLst/>
              </a:rPr>
              <a:t>The module body, made of fiberglass, is covered with aluminum foil and grounded</a:t>
            </a:r>
          </a:p>
          <a:p>
            <a:pPr marL="285750" indent="-285750">
              <a:buFont typeface="Arial" panose="020B0604020202020204" pitchFamily="34" charset="0"/>
              <a:buChar char="•"/>
            </a:pPr>
            <a:r>
              <a:rPr lang="en-US" sz="1800" dirty="0">
                <a:effectLst/>
                <a:ea typeface="Calibri" panose="020F0502020204030204" pitchFamily="34" charset="0"/>
              </a:rPr>
              <a:t>Straight cable connector, BNC type </a:t>
            </a:r>
            <a:endParaRPr lang="en-GB" dirty="0"/>
          </a:p>
        </p:txBody>
      </p:sp>
      <p:pic>
        <p:nvPicPr>
          <p:cNvPr id="15" name="Picture 14">
            <a:extLst>
              <a:ext uri="{FF2B5EF4-FFF2-40B4-BE49-F238E27FC236}">
                <a16:creationId xmlns:a16="http://schemas.microsoft.com/office/drawing/2014/main" id="{14F3F9D6-A919-BAD0-8E7A-2F5390C290FD}"/>
              </a:ext>
            </a:extLst>
          </p:cNvPr>
          <p:cNvPicPr>
            <a:picLocks noChangeAspect="1"/>
          </p:cNvPicPr>
          <p:nvPr/>
        </p:nvPicPr>
        <p:blipFill>
          <a:blip r:embed="rId2"/>
          <a:stretch>
            <a:fillRect/>
          </a:stretch>
        </p:blipFill>
        <p:spPr>
          <a:xfrm>
            <a:off x="4574304" y="2542595"/>
            <a:ext cx="3744050" cy="2153230"/>
          </a:xfrm>
          <a:prstGeom prst="rect">
            <a:avLst/>
          </a:prstGeom>
        </p:spPr>
      </p:pic>
      <p:pic>
        <p:nvPicPr>
          <p:cNvPr id="7" name="Picture 6">
            <a:extLst>
              <a:ext uri="{FF2B5EF4-FFF2-40B4-BE49-F238E27FC236}">
                <a16:creationId xmlns:a16="http://schemas.microsoft.com/office/drawing/2014/main" id="{70303D78-8CB7-161C-28DF-84867B8C3651}"/>
              </a:ext>
            </a:extLst>
          </p:cNvPr>
          <p:cNvPicPr>
            <a:picLocks noChangeAspect="1"/>
          </p:cNvPicPr>
          <p:nvPr/>
        </p:nvPicPr>
        <p:blipFill>
          <a:blip r:embed="rId3"/>
          <a:stretch>
            <a:fillRect/>
          </a:stretch>
        </p:blipFill>
        <p:spPr>
          <a:xfrm>
            <a:off x="8080870" y="2332593"/>
            <a:ext cx="3869925" cy="3965626"/>
          </a:xfrm>
          <a:prstGeom prst="rect">
            <a:avLst/>
          </a:prstGeom>
        </p:spPr>
      </p:pic>
      <p:pic>
        <p:nvPicPr>
          <p:cNvPr id="5" name="Рисунок 5">
            <a:extLst>
              <a:ext uri="{FF2B5EF4-FFF2-40B4-BE49-F238E27FC236}">
                <a16:creationId xmlns:a16="http://schemas.microsoft.com/office/drawing/2014/main" id="{BDAD3156-38B2-D660-A8C6-E62514652E26}"/>
              </a:ext>
            </a:extLst>
          </p:cNvPr>
          <p:cNvPicPr>
            <a:picLocks noChangeAspect="1"/>
          </p:cNvPicPr>
          <p:nvPr/>
        </p:nvPicPr>
        <p:blipFill>
          <a:blip r:embed="rId4"/>
          <a:stretch>
            <a:fillRect/>
          </a:stretch>
        </p:blipFill>
        <p:spPr>
          <a:xfrm>
            <a:off x="51516" y="3782378"/>
            <a:ext cx="4773654" cy="1175607"/>
          </a:xfrm>
          <a:prstGeom prst="rect">
            <a:avLst/>
          </a:prstGeom>
        </p:spPr>
      </p:pic>
      <p:pic>
        <p:nvPicPr>
          <p:cNvPr id="4" name="Объект 4">
            <a:extLst>
              <a:ext uri="{FF2B5EF4-FFF2-40B4-BE49-F238E27FC236}">
                <a16:creationId xmlns:a16="http://schemas.microsoft.com/office/drawing/2014/main" id="{F65CC7FD-9B1F-E92E-86E9-BF373ACD12E0}"/>
              </a:ext>
            </a:extLst>
          </p:cNvPr>
          <p:cNvPicPr>
            <a:picLocks noChangeAspect="1"/>
          </p:cNvPicPr>
          <p:nvPr/>
        </p:nvPicPr>
        <p:blipFill>
          <a:blip r:embed="rId5"/>
          <a:stretch>
            <a:fillRect/>
          </a:stretch>
        </p:blipFill>
        <p:spPr>
          <a:xfrm>
            <a:off x="51516" y="661481"/>
            <a:ext cx="4773654" cy="3120897"/>
          </a:xfrm>
          <a:prstGeom prst="rect">
            <a:avLst/>
          </a:prstGeom>
        </p:spPr>
      </p:pic>
      <p:sp>
        <p:nvSpPr>
          <p:cNvPr id="16" name="Slide Number Placeholder 15">
            <a:extLst>
              <a:ext uri="{FF2B5EF4-FFF2-40B4-BE49-F238E27FC236}">
                <a16:creationId xmlns:a16="http://schemas.microsoft.com/office/drawing/2014/main" id="{D7547E7F-B49F-4880-6571-FF17E7819854}"/>
              </a:ext>
            </a:extLst>
          </p:cNvPr>
          <p:cNvSpPr>
            <a:spLocks noGrp="1"/>
          </p:cNvSpPr>
          <p:nvPr>
            <p:ph type="sldNum" sz="quarter" idx="12"/>
          </p:nvPr>
        </p:nvSpPr>
        <p:spPr/>
        <p:txBody>
          <a:bodyPr/>
          <a:lstStyle/>
          <a:p>
            <a:fld id="{8E954D5F-17C4-414E-8524-CA04D80B9CA1}" type="slidenum">
              <a:rPr lang="x-none" smtClean="0"/>
              <a:t>6</a:t>
            </a:fld>
            <a:endParaRPr lang="x-none"/>
          </a:p>
        </p:txBody>
      </p:sp>
    </p:spTree>
    <p:extLst>
      <p:ext uri="{BB962C8B-B14F-4D97-AF65-F5344CB8AC3E}">
        <p14:creationId xmlns:p14="http://schemas.microsoft.com/office/powerpoint/2010/main" val="2139084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D9B0E-5A68-F086-0C3F-3C3055D57648}"/>
              </a:ext>
            </a:extLst>
          </p:cNvPr>
          <p:cNvSpPr>
            <a:spLocks noGrp="1"/>
          </p:cNvSpPr>
          <p:nvPr>
            <p:ph idx="1"/>
          </p:nvPr>
        </p:nvSpPr>
        <p:spPr>
          <a:xfrm>
            <a:off x="-62725" y="457201"/>
            <a:ext cx="6514192" cy="6400800"/>
          </a:xfrm>
        </p:spPr>
        <p:txBody>
          <a:bodyPr>
            <a:normAutofit fontScale="92500" lnSpcReduction="20000"/>
          </a:bodyPr>
          <a:lstStyle/>
          <a:p>
            <a:pPr marL="0" indent="0">
              <a:buNone/>
            </a:pPr>
            <a:r>
              <a:rPr lang="en-GB" sz="2000" b="1" dirty="0"/>
              <a:t>Sensitive charge integrators</a:t>
            </a:r>
          </a:p>
          <a:p>
            <a:pPr marL="0" indent="0">
              <a:buNone/>
            </a:pPr>
            <a:r>
              <a:rPr lang="en-US" sz="2000" dirty="0"/>
              <a:t>Universal ADC, developed by the SNR NASU</a:t>
            </a:r>
          </a:p>
          <a:p>
            <a:r>
              <a:rPr lang="en-US" sz="2000" dirty="0"/>
              <a:t>Charge-frequency conversion: the input current is converted into a sequence of output pulses with a proportional frequency</a:t>
            </a:r>
          </a:p>
          <a:p>
            <a:r>
              <a:rPr lang="en-GB" sz="2000" dirty="0"/>
              <a:t>Sensitivity </a:t>
            </a:r>
            <a:r>
              <a:rPr lang="uk-UA" sz="2000" dirty="0"/>
              <a:t>: 10 </a:t>
            </a:r>
            <a:r>
              <a:rPr lang="en-GB" sz="2000" dirty="0"/>
              <a:t>f</a:t>
            </a:r>
            <a:r>
              <a:rPr lang="uk-UA" sz="2000" dirty="0"/>
              <a:t>А - 1 </a:t>
            </a:r>
            <a:r>
              <a:rPr lang="en-GB" sz="2000" dirty="0"/>
              <a:t>Hz</a:t>
            </a:r>
            <a:endParaRPr lang="uk-UA" sz="2000" dirty="0"/>
          </a:p>
          <a:p>
            <a:r>
              <a:rPr lang="en-GB" sz="2000" dirty="0"/>
              <a:t>Input current range </a:t>
            </a:r>
            <a:r>
              <a:rPr lang="uk-UA" sz="2000" dirty="0"/>
              <a:t>: 10 </a:t>
            </a:r>
            <a:r>
              <a:rPr lang="en-GB" sz="2000" dirty="0"/>
              <a:t>f</a:t>
            </a:r>
            <a:r>
              <a:rPr lang="uk-UA" sz="2000" dirty="0"/>
              <a:t>А - 20 </a:t>
            </a:r>
            <a:r>
              <a:rPr lang="en-GB" sz="2000" dirty="0"/>
              <a:t>n</a:t>
            </a:r>
            <a:r>
              <a:rPr lang="uk-UA" sz="2000" dirty="0"/>
              <a:t>А</a:t>
            </a:r>
          </a:p>
          <a:p>
            <a:r>
              <a:rPr lang="en-GB" sz="2000" dirty="0"/>
              <a:t>Excellent linearity </a:t>
            </a:r>
            <a:r>
              <a:rPr lang="uk-UA" sz="2000" dirty="0"/>
              <a:t>: ± 0,02% </a:t>
            </a:r>
            <a:r>
              <a:rPr lang="en-GB" sz="2000" dirty="0"/>
              <a:t>at</a:t>
            </a:r>
            <a:r>
              <a:rPr lang="uk-UA" sz="2000" dirty="0"/>
              <a:t> 2 </a:t>
            </a:r>
            <a:r>
              <a:rPr lang="en-GB" sz="2000" dirty="0"/>
              <a:t>MHz</a:t>
            </a:r>
            <a:endParaRPr lang="uk-UA" sz="2000" dirty="0"/>
          </a:p>
          <a:p>
            <a:r>
              <a:rPr lang="en-GB" sz="2000" dirty="0"/>
              <a:t>Radiation resistance </a:t>
            </a:r>
            <a:r>
              <a:rPr lang="uk-UA" sz="2000" dirty="0"/>
              <a:t>: ~ 3 </a:t>
            </a:r>
            <a:r>
              <a:rPr lang="en-GB" sz="2000" dirty="0" err="1"/>
              <a:t>kRad</a:t>
            </a:r>
            <a:endParaRPr lang="uk-UA" sz="2000" dirty="0"/>
          </a:p>
          <a:p>
            <a:pPr marL="0" indent="0">
              <a:buNone/>
            </a:pPr>
            <a:r>
              <a:rPr lang="en-GB" sz="2000" b="1" dirty="0"/>
              <a:t>Frequency counters</a:t>
            </a:r>
          </a:p>
          <a:p>
            <a:pPr marL="0" indent="0">
              <a:buNone/>
            </a:pPr>
            <a:r>
              <a:rPr lang="en-US" sz="2000" dirty="0"/>
              <a:t>Based on the STM32F4DISCOVERY development board (developed by STMicroelectronics)</a:t>
            </a:r>
          </a:p>
          <a:p>
            <a:r>
              <a:rPr lang="en-US" sz="2000" dirty="0"/>
              <a:t>Two 32-bit programmable timers (counters)</a:t>
            </a:r>
          </a:p>
          <a:p>
            <a:r>
              <a:rPr lang="en-US" sz="2000" dirty="0"/>
              <a:t>I2C interface for communication with the VLDB board</a:t>
            </a:r>
          </a:p>
          <a:p>
            <a:pPr marL="0" indent="0">
              <a:buNone/>
            </a:pPr>
            <a:r>
              <a:rPr lang="en-GB" sz="2000" b="1" dirty="0"/>
              <a:t>Universal communication board VLDB</a:t>
            </a:r>
            <a:endParaRPr lang="uk-UA" sz="2000" b="1" dirty="0"/>
          </a:p>
          <a:p>
            <a:r>
              <a:rPr lang="en-GB" sz="2000" dirty="0"/>
              <a:t>Versatile Link Demonstrator Board (VLDB)</a:t>
            </a:r>
            <a:r>
              <a:rPr lang="uk-UA" sz="2000" dirty="0"/>
              <a:t> (</a:t>
            </a:r>
            <a:r>
              <a:rPr lang="en-GB" sz="2000" dirty="0"/>
              <a:t>Developed by the group</a:t>
            </a:r>
            <a:r>
              <a:rPr lang="uk-UA" sz="2000" dirty="0"/>
              <a:t> </a:t>
            </a:r>
            <a:r>
              <a:rPr lang="en-GB" sz="2000" dirty="0"/>
              <a:t>CERN ESE</a:t>
            </a:r>
            <a:r>
              <a:rPr lang="uk-UA" sz="2000" dirty="0"/>
              <a:t>)</a:t>
            </a:r>
            <a:endParaRPr lang="en-GB" sz="2000" dirty="0"/>
          </a:p>
          <a:p>
            <a:r>
              <a:rPr lang="en-US" sz="2000" dirty="0"/>
              <a:t>Board for operation in a radiation-resistant optical communication ecosystem</a:t>
            </a:r>
          </a:p>
          <a:p>
            <a:r>
              <a:rPr lang="uk-UA" sz="2000" dirty="0"/>
              <a:t>4,8 </a:t>
            </a:r>
            <a:r>
              <a:rPr lang="en-GB" sz="2000" dirty="0"/>
              <a:t>Gbit</a:t>
            </a:r>
            <a:r>
              <a:rPr lang="uk-UA" sz="2000" dirty="0"/>
              <a:t>/</a:t>
            </a:r>
            <a:r>
              <a:rPr lang="en-GB" sz="2000" dirty="0"/>
              <a:t>s</a:t>
            </a:r>
            <a:r>
              <a:rPr lang="uk-UA" sz="2000" dirty="0"/>
              <a:t>, </a:t>
            </a:r>
            <a:r>
              <a:rPr lang="en-GB" sz="2000" dirty="0"/>
              <a:t>data transition b/w FE and</a:t>
            </a:r>
            <a:r>
              <a:rPr lang="uk-UA" sz="2000" dirty="0"/>
              <a:t> </a:t>
            </a:r>
            <a:r>
              <a:rPr lang="en-GB" sz="2000" dirty="0"/>
              <a:t>BE</a:t>
            </a:r>
          </a:p>
          <a:p>
            <a:r>
              <a:rPr lang="en-US" sz="2000" dirty="0"/>
              <a:t>Radiation resistance up to 400 </a:t>
            </a:r>
            <a:r>
              <a:rPr lang="en-US" sz="2000" dirty="0" err="1"/>
              <a:t>Mrad</a:t>
            </a:r>
            <a:endParaRPr lang="x-none" sz="2000" dirty="0"/>
          </a:p>
        </p:txBody>
      </p:sp>
      <p:pic>
        <p:nvPicPr>
          <p:cNvPr id="4" name="Picture 3">
            <a:extLst>
              <a:ext uri="{FF2B5EF4-FFF2-40B4-BE49-F238E27FC236}">
                <a16:creationId xmlns:a16="http://schemas.microsoft.com/office/drawing/2014/main" id="{E4865683-A43A-6344-7F24-DE0CB5318C98}"/>
              </a:ext>
            </a:extLst>
          </p:cNvPr>
          <p:cNvPicPr>
            <a:picLocks noChangeAspect="1"/>
          </p:cNvPicPr>
          <p:nvPr/>
        </p:nvPicPr>
        <p:blipFill>
          <a:blip r:embed="rId2"/>
          <a:stretch>
            <a:fillRect/>
          </a:stretch>
        </p:blipFill>
        <p:spPr>
          <a:xfrm>
            <a:off x="6451467" y="269597"/>
            <a:ext cx="5740533" cy="3471863"/>
          </a:xfrm>
          <a:prstGeom prst="rect">
            <a:avLst/>
          </a:prstGeom>
        </p:spPr>
      </p:pic>
      <p:pic>
        <p:nvPicPr>
          <p:cNvPr id="5" name="Picture 4">
            <a:extLst>
              <a:ext uri="{FF2B5EF4-FFF2-40B4-BE49-F238E27FC236}">
                <a16:creationId xmlns:a16="http://schemas.microsoft.com/office/drawing/2014/main" id="{010E1209-2751-6AF1-E7A5-AD8386F6E67E}"/>
              </a:ext>
            </a:extLst>
          </p:cNvPr>
          <p:cNvPicPr>
            <a:picLocks noChangeAspect="1"/>
          </p:cNvPicPr>
          <p:nvPr/>
        </p:nvPicPr>
        <p:blipFill>
          <a:blip r:embed="rId3"/>
          <a:stretch>
            <a:fillRect/>
          </a:stretch>
        </p:blipFill>
        <p:spPr>
          <a:xfrm>
            <a:off x="6399081" y="3760629"/>
            <a:ext cx="5792919" cy="2376427"/>
          </a:xfrm>
          <a:prstGeom prst="rect">
            <a:avLst/>
          </a:prstGeom>
        </p:spPr>
      </p:pic>
      <p:sp>
        <p:nvSpPr>
          <p:cNvPr id="6" name="Title 1">
            <a:extLst>
              <a:ext uri="{FF2B5EF4-FFF2-40B4-BE49-F238E27FC236}">
                <a16:creationId xmlns:a16="http://schemas.microsoft.com/office/drawing/2014/main" id="{863379C1-AFDD-156A-AEAD-C1E171E76ED7}"/>
              </a:ext>
            </a:extLst>
          </p:cNvPr>
          <p:cNvSpPr txBox="1">
            <a:spLocks/>
          </p:cNvSpPr>
          <p:nvPr/>
        </p:nvSpPr>
        <p:spPr>
          <a:xfrm>
            <a:off x="589739" y="-57477"/>
            <a:ext cx="10515600" cy="654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RMS-R3:</a:t>
            </a:r>
            <a:r>
              <a:rPr lang="uk-UA" sz="3600" b="1" dirty="0"/>
              <a:t> </a:t>
            </a:r>
            <a:r>
              <a:rPr lang="en-GB" sz="3600" b="1" dirty="0"/>
              <a:t>electronics</a:t>
            </a:r>
            <a:endParaRPr lang="x-none" sz="3600" b="1" dirty="0"/>
          </a:p>
        </p:txBody>
      </p:sp>
      <p:sp>
        <p:nvSpPr>
          <p:cNvPr id="8" name="TextBox 7">
            <a:extLst>
              <a:ext uri="{FF2B5EF4-FFF2-40B4-BE49-F238E27FC236}">
                <a16:creationId xmlns:a16="http://schemas.microsoft.com/office/drawing/2014/main" id="{B57913DF-6D41-DBAE-7206-E04021BF009A}"/>
              </a:ext>
            </a:extLst>
          </p:cNvPr>
          <p:cNvSpPr txBox="1"/>
          <p:nvPr/>
        </p:nvSpPr>
        <p:spPr>
          <a:xfrm>
            <a:off x="7276289" y="6273724"/>
            <a:ext cx="6186790" cy="646331"/>
          </a:xfrm>
          <a:prstGeom prst="rect">
            <a:avLst/>
          </a:prstGeom>
          <a:noFill/>
        </p:spPr>
        <p:txBody>
          <a:bodyPr wrap="square">
            <a:spAutoFit/>
          </a:bodyPr>
          <a:lstStyle/>
          <a:p>
            <a:r>
              <a:rPr lang="en-GB" sz="1800" b="0" i="1">
                <a:solidFill>
                  <a:srgbClr val="AFABAB"/>
                </a:solidFill>
                <a:effectLst/>
                <a:latin typeface="Calibri-Italic"/>
              </a:rPr>
              <a:t>R. Lesma et al., JINST 12 C02020 (2017)</a:t>
            </a:r>
            <a:r>
              <a:rPr lang="en-GB"/>
              <a:t> </a:t>
            </a:r>
            <a:br>
              <a:rPr lang="en-GB"/>
            </a:br>
            <a:endParaRPr lang="x-none" dirty="0"/>
          </a:p>
        </p:txBody>
      </p:sp>
      <p:sp>
        <p:nvSpPr>
          <p:cNvPr id="10" name="TextBox 9">
            <a:extLst>
              <a:ext uri="{FF2B5EF4-FFF2-40B4-BE49-F238E27FC236}">
                <a16:creationId xmlns:a16="http://schemas.microsoft.com/office/drawing/2014/main" id="{2E0703EA-DDFC-7B79-C0C8-3B387F6D3A89}"/>
              </a:ext>
            </a:extLst>
          </p:cNvPr>
          <p:cNvSpPr txBox="1"/>
          <p:nvPr/>
        </p:nvSpPr>
        <p:spPr>
          <a:xfrm>
            <a:off x="7835022" y="2758997"/>
            <a:ext cx="1067611" cy="923330"/>
          </a:xfrm>
          <a:prstGeom prst="rect">
            <a:avLst/>
          </a:prstGeom>
          <a:noFill/>
        </p:spPr>
        <p:txBody>
          <a:bodyPr wrap="square">
            <a:spAutoFit/>
          </a:bodyPr>
          <a:lstStyle/>
          <a:p>
            <a:r>
              <a:rPr lang="en-GB" sz="1800" b="1" i="0" dirty="0">
                <a:solidFill>
                  <a:srgbClr val="000000"/>
                </a:solidFill>
                <a:effectLst/>
                <a:highlight>
                  <a:srgbClr val="FFFF00"/>
                </a:highlight>
                <a:latin typeface="Calibri-Bold"/>
              </a:rPr>
              <a:t>STM32F4</a:t>
            </a:r>
          </a:p>
          <a:p>
            <a:br>
              <a:rPr lang="en-GB" dirty="0"/>
            </a:br>
            <a:endParaRPr lang="x-none" dirty="0"/>
          </a:p>
        </p:txBody>
      </p:sp>
      <p:sp>
        <p:nvSpPr>
          <p:cNvPr id="12" name="TextBox 11">
            <a:extLst>
              <a:ext uri="{FF2B5EF4-FFF2-40B4-BE49-F238E27FC236}">
                <a16:creationId xmlns:a16="http://schemas.microsoft.com/office/drawing/2014/main" id="{0A289906-732F-B8CB-4FAE-3B076D823B4E}"/>
              </a:ext>
            </a:extLst>
          </p:cNvPr>
          <p:cNvSpPr txBox="1"/>
          <p:nvPr/>
        </p:nvSpPr>
        <p:spPr>
          <a:xfrm>
            <a:off x="10693129" y="2140484"/>
            <a:ext cx="824420" cy="923330"/>
          </a:xfrm>
          <a:prstGeom prst="rect">
            <a:avLst/>
          </a:prstGeom>
          <a:noFill/>
        </p:spPr>
        <p:txBody>
          <a:bodyPr wrap="square">
            <a:spAutoFit/>
          </a:bodyPr>
          <a:lstStyle/>
          <a:p>
            <a:r>
              <a:rPr lang="en-GB" sz="1800" b="1" i="0" dirty="0">
                <a:solidFill>
                  <a:srgbClr val="000000"/>
                </a:solidFill>
                <a:effectLst/>
                <a:highlight>
                  <a:srgbClr val="FFFF00"/>
                </a:highlight>
                <a:latin typeface="Calibri-Bold"/>
              </a:rPr>
              <a:t>VLDB</a:t>
            </a:r>
          </a:p>
          <a:p>
            <a:br>
              <a:rPr lang="en-GB" dirty="0"/>
            </a:br>
            <a:endParaRPr lang="x-none" dirty="0"/>
          </a:p>
        </p:txBody>
      </p:sp>
      <p:sp>
        <p:nvSpPr>
          <p:cNvPr id="14" name="TextBox 13">
            <a:extLst>
              <a:ext uri="{FF2B5EF4-FFF2-40B4-BE49-F238E27FC236}">
                <a16:creationId xmlns:a16="http://schemas.microsoft.com/office/drawing/2014/main" id="{FC5A2531-F143-A750-7FC7-569CA340A187}"/>
              </a:ext>
            </a:extLst>
          </p:cNvPr>
          <p:cNvSpPr txBox="1"/>
          <p:nvPr/>
        </p:nvSpPr>
        <p:spPr>
          <a:xfrm>
            <a:off x="11027518" y="3002911"/>
            <a:ext cx="980062" cy="646331"/>
          </a:xfrm>
          <a:prstGeom prst="rect">
            <a:avLst/>
          </a:prstGeom>
          <a:noFill/>
        </p:spPr>
        <p:txBody>
          <a:bodyPr wrap="square">
            <a:spAutoFit/>
          </a:bodyPr>
          <a:lstStyle/>
          <a:p>
            <a:r>
              <a:rPr lang="uk-UA" sz="1800" b="1" i="0" dirty="0">
                <a:solidFill>
                  <a:srgbClr val="000000"/>
                </a:solidFill>
                <a:effectLst/>
                <a:highlight>
                  <a:srgbClr val="FFFF00"/>
                </a:highlight>
                <a:latin typeface="Calibri-Bold"/>
              </a:rPr>
              <a:t>Блок ЗІ</a:t>
            </a:r>
            <a:r>
              <a:rPr lang="uk-UA" dirty="0">
                <a:highlight>
                  <a:srgbClr val="FFFF00"/>
                </a:highlight>
              </a:rPr>
              <a:t> </a:t>
            </a:r>
            <a:br>
              <a:rPr lang="uk-UA" dirty="0">
                <a:highlight>
                  <a:srgbClr val="FFFF00"/>
                </a:highlight>
              </a:rPr>
            </a:br>
            <a:endParaRPr lang="x-none" dirty="0">
              <a:highlight>
                <a:srgbClr val="FFFF00"/>
              </a:highlight>
            </a:endParaRPr>
          </a:p>
        </p:txBody>
      </p:sp>
      <p:sp>
        <p:nvSpPr>
          <p:cNvPr id="16" name="TextBox 15">
            <a:extLst>
              <a:ext uri="{FF2B5EF4-FFF2-40B4-BE49-F238E27FC236}">
                <a16:creationId xmlns:a16="http://schemas.microsoft.com/office/drawing/2014/main" id="{66FA92FD-5B2D-41FA-FF13-FE2ECE2C3084}"/>
              </a:ext>
            </a:extLst>
          </p:cNvPr>
          <p:cNvSpPr txBox="1"/>
          <p:nvPr/>
        </p:nvSpPr>
        <p:spPr>
          <a:xfrm>
            <a:off x="7956415" y="558709"/>
            <a:ext cx="6794770" cy="369332"/>
          </a:xfrm>
          <a:prstGeom prst="rect">
            <a:avLst/>
          </a:prstGeom>
          <a:noFill/>
        </p:spPr>
        <p:txBody>
          <a:bodyPr wrap="square">
            <a:spAutoFit/>
          </a:bodyPr>
          <a:lstStyle/>
          <a:p>
            <a:r>
              <a:rPr lang="uk-UA" sz="1800" b="1" i="0" dirty="0">
                <a:solidFill>
                  <a:srgbClr val="000000"/>
                </a:solidFill>
                <a:effectLst/>
                <a:highlight>
                  <a:srgbClr val="FFFF00"/>
                </a:highlight>
                <a:latin typeface="Calibri-Bold"/>
              </a:rPr>
              <a:t>Модуль </a:t>
            </a:r>
            <a:r>
              <a:rPr lang="en-GB" sz="1800" b="1" i="0" dirty="0">
                <a:solidFill>
                  <a:srgbClr val="000000"/>
                </a:solidFill>
                <a:effectLst/>
                <a:highlight>
                  <a:srgbClr val="FFFF00"/>
                </a:highlight>
                <a:latin typeface="Calibri-Bold"/>
              </a:rPr>
              <a:t>RMS-R3</a:t>
            </a:r>
            <a:endParaRPr lang="x-none" dirty="0">
              <a:highlight>
                <a:srgbClr val="FFFF00"/>
              </a:highlight>
            </a:endParaRPr>
          </a:p>
        </p:txBody>
      </p:sp>
      <p:sp>
        <p:nvSpPr>
          <p:cNvPr id="17" name="Slide Number Placeholder 16">
            <a:extLst>
              <a:ext uri="{FF2B5EF4-FFF2-40B4-BE49-F238E27FC236}">
                <a16:creationId xmlns:a16="http://schemas.microsoft.com/office/drawing/2014/main" id="{982EBAC4-A775-01DA-DB50-F4559BA1DF2E}"/>
              </a:ext>
            </a:extLst>
          </p:cNvPr>
          <p:cNvSpPr>
            <a:spLocks noGrp="1"/>
          </p:cNvSpPr>
          <p:nvPr>
            <p:ph type="sldNum" sz="quarter" idx="12"/>
          </p:nvPr>
        </p:nvSpPr>
        <p:spPr/>
        <p:txBody>
          <a:bodyPr/>
          <a:lstStyle/>
          <a:p>
            <a:fld id="{8E954D5F-17C4-414E-8524-CA04D80B9CA1}" type="slidenum">
              <a:rPr lang="x-none" smtClean="0"/>
              <a:t>7</a:t>
            </a:fld>
            <a:endParaRPr lang="x-none"/>
          </a:p>
        </p:txBody>
      </p:sp>
    </p:spTree>
    <p:extLst>
      <p:ext uri="{BB962C8B-B14F-4D97-AF65-F5344CB8AC3E}">
        <p14:creationId xmlns:p14="http://schemas.microsoft.com/office/powerpoint/2010/main" val="225675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8E915A-CC0E-43F4-B910-6EF50A92F026}"/>
              </a:ext>
            </a:extLst>
          </p:cNvPr>
          <p:cNvSpPr>
            <a:spLocks noGrp="1"/>
          </p:cNvSpPr>
          <p:nvPr>
            <p:ph type="title"/>
          </p:nvPr>
        </p:nvSpPr>
        <p:spPr>
          <a:xfrm>
            <a:off x="385482" y="-8650"/>
            <a:ext cx="10968318" cy="1325563"/>
          </a:xfrm>
        </p:spPr>
        <p:txBody>
          <a:bodyPr>
            <a:normAutofit/>
          </a:bodyPr>
          <a:lstStyle/>
          <a:p>
            <a:r>
              <a:rPr lang="en-US" sz="4000" b="1" dirty="0"/>
              <a:t>RMS-R3 response to calibrated current (baselines)</a:t>
            </a:r>
            <a:endParaRPr lang="x-none" sz="4000" b="1" dirty="0"/>
          </a:p>
        </p:txBody>
      </p:sp>
      <p:sp>
        <p:nvSpPr>
          <p:cNvPr id="10" name="TextBox 9">
            <a:extLst>
              <a:ext uri="{FF2B5EF4-FFF2-40B4-BE49-F238E27FC236}">
                <a16:creationId xmlns:a16="http://schemas.microsoft.com/office/drawing/2014/main" id="{3662C477-9597-4251-BC43-2B5B6B8260D3}"/>
              </a:ext>
            </a:extLst>
          </p:cNvPr>
          <p:cNvSpPr txBox="1"/>
          <p:nvPr/>
        </p:nvSpPr>
        <p:spPr>
          <a:xfrm>
            <a:off x="1535185" y="2164360"/>
            <a:ext cx="184731" cy="369332"/>
          </a:xfrm>
          <a:prstGeom prst="rect">
            <a:avLst/>
          </a:prstGeom>
          <a:noFill/>
        </p:spPr>
        <p:txBody>
          <a:bodyPr wrap="none" rtlCol="0">
            <a:spAutoFit/>
          </a:bodyPr>
          <a:lstStyle/>
          <a:p>
            <a:endParaRPr lang="x-none" dirty="0"/>
          </a:p>
        </p:txBody>
      </p:sp>
      <p:sp>
        <p:nvSpPr>
          <p:cNvPr id="11" name="TextBox 10">
            <a:extLst>
              <a:ext uri="{FF2B5EF4-FFF2-40B4-BE49-F238E27FC236}">
                <a16:creationId xmlns:a16="http://schemas.microsoft.com/office/drawing/2014/main" id="{9AAD59E5-EC2F-441C-BC83-4B5403D6A640}"/>
              </a:ext>
            </a:extLst>
          </p:cNvPr>
          <p:cNvSpPr txBox="1"/>
          <p:nvPr/>
        </p:nvSpPr>
        <p:spPr>
          <a:xfrm>
            <a:off x="689489" y="987462"/>
            <a:ext cx="10515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Control measurements were carried out for 21 days</a:t>
            </a:r>
          </a:p>
          <a:p>
            <a:pPr marL="285750" indent="-285750">
              <a:buFont typeface="Arial" panose="020B0604020202020204" pitchFamily="34" charset="0"/>
              <a:buChar char="•"/>
            </a:pPr>
            <a:r>
              <a:rPr lang="en-US" sz="2000" dirty="0"/>
              <a:t>Sensitive charge integrators were used (1 Hz corresponds to 1 </a:t>
            </a:r>
            <a:r>
              <a:rPr lang="en-US" sz="2000" dirty="0" err="1"/>
              <a:t>fA</a:t>
            </a:r>
            <a:r>
              <a:rPr lang="en-US" sz="2000" dirty="0"/>
              <a:t>)</a:t>
            </a:r>
          </a:p>
          <a:p>
            <a:pPr marL="285750" indent="-285750">
              <a:buFont typeface="Arial" panose="020B0604020202020204" pitchFamily="34" charset="0"/>
              <a:buChar char="•"/>
            </a:pPr>
            <a:r>
              <a:rPr lang="en-US" sz="2000" dirty="0"/>
              <a:t>The LHCb experiment uses charge integrators with the following parameters:1 Hz corresponds to 10 </a:t>
            </a:r>
            <a:r>
              <a:rPr lang="en-US" sz="2000" dirty="0" err="1"/>
              <a:t>fA</a:t>
            </a:r>
            <a:endParaRPr lang="x-none" dirty="0"/>
          </a:p>
        </p:txBody>
      </p:sp>
      <p:pic>
        <p:nvPicPr>
          <p:cNvPr id="6" name="Picture 5">
            <a:extLst>
              <a:ext uri="{FF2B5EF4-FFF2-40B4-BE49-F238E27FC236}">
                <a16:creationId xmlns:a16="http://schemas.microsoft.com/office/drawing/2014/main" id="{D29E3EFB-93B6-576B-CA0D-5509F1B81502}"/>
              </a:ext>
            </a:extLst>
          </p:cNvPr>
          <p:cNvPicPr>
            <a:picLocks noChangeAspect="1"/>
          </p:cNvPicPr>
          <p:nvPr/>
        </p:nvPicPr>
        <p:blipFill>
          <a:blip r:embed="rId2"/>
          <a:stretch>
            <a:fillRect/>
          </a:stretch>
        </p:blipFill>
        <p:spPr>
          <a:xfrm>
            <a:off x="154282" y="2349026"/>
            <a:ext cx="5687057" cy="3643271"/>
          </a:xfrm>
          <a:prstGeom prst="rect">
            <a:avLst/>
          </a:prstGeom>
        </p:spPr>
      </p:pic>
      <p:sp>
        <p:nvSpPr>
          <p:cNvPr id="16" name="Rectangle 2">
            <a:extLst>
              <a:ext uri="{FF2B5EF4-FFF2-40B4-BE49-F238E27FC236}">
                <a16:creationId xmlns:a16="http://schemas.microsoft.com/office/drawing/2014/main" id="{982602A4-8CC4-C517-D1A6-5D50C87C35C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graphicFrame>
        <p:nvGraphicFramePr>
          <p:cNvPr id="17" name="Object 16">
            <a:extLst>
              <a:ext uri="{FF2B5EF4-FFF2-40B4-BE49-F238E27FC236}">
                <a16:creationId xmlns:a16="http://schemas.microsoft.com/office/drawing/2014/main" id="{AAD5AC7E-C249-22F9-B0AA-95E3C5DF72F5}"/>
              </a:ext>
            </a:extLst>
          </p:cNvPr>
          <p:cNvGraphicFramePr>
            <a:graphicFrameLocks noChangeAspect="1"/>
          </p:cNvGraphicFramePr>
          <p:nvPr/>
        </p:nvGraphicFramePr>
        <p:xfrm>
          <a:off x="5869641" y="2164360"/>
          <a:ext cx="6350661" cy="3281735"/>
        </p:xfrm>
        <a:graphic>
          <a:graphicData uri="http://schemas.openxmlformats.org/presentationml/2006/ole">
            <mc:AlternateContent xmlns:mc="http://schemas.openxmlformats.org/markup-compatibility/2006">
              <mc:Choice xmlns:v="urn:schemas-microsoft-com:vml" Requires="v">
                <p:oleObj name="Acrobat Document" r:id="rId3" imgW="5400276" imgH="2790746" progId="Acrobat.Document.DC">
                  <p:embed/>
                </p:oleObj>
              </mc:Choice>
              <mc:Fallback>
                <p:oleObj name="Acrobat Document" r:id="rId3" imgW="5400276" imgH="2790746" progId="Acrobat.Document.DC">
                  <p:embed/>
                  <p:pic>
                    <p:nvPicPr>
                      <p:cNvPr id="17" name="Object 16">
                        <a:extLst>
                          <a:ext uri="{FF2B5EF4-FFF2-40B4-BE49-F238E27FC236}">
                            <a16:creationId xmlns:a16="http://schemas.microsoft.com/office/drawing/2014/main" id="{AAD5AC7E-C249-22F9-B0AA-95E3C5DF7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641" y="2164360"/>
                        <a:ext cx="6350661" cy="3281735"/>
                      </a:xfrm>
                      <a:prstGeom prst="rect">
                        <a:avLst/>
                      </a:prstGeom>
                      <a:noFill/>
                    </p:spPr>
                  </p:pic>
                </p:oleObj>
              </mc:Fallback>
            </mc:AlternateContent>
          </a:graphicData>
        </a:graphic>
      </p:graphicFrame>
      <p:sp>
        <p:nvSpPr>
          <p:cNvPr id="18" name="TextBox 17">
            <a:extLst>
              <a:ext uri="{FF2B5EF4-FFF2-40B4-BE49-F238E27FC236}">
                <a16:creationId xmlns:a16="http://schemas.microsoft.com/office/drawing/2014/main" id="{0C1C8B3B-6E07-97A1-1112-466CA892D181}"/>
              </a:ext>
            </a:extLst>
          </p:cNvPr>
          <p:cNvSpPr txBox="1"/>
          <p:nvPr/>
        </p:nvSpPr>
        <p:spPr>
          <a:xfrm>
            <a:off x="6053239" y="5547372"/>
            <a:ext cx="5984479" cy="646331"/>
          </a:xfrm>
          <a:prstGeom prst="rect">
            <a:avLst/>
          </a:prstGeom>
          <a:noFill/>
        </p:spPr>
        <p:txBody>
          <a:bodyPr wrap="square" rtlCol="0">
            <a:spAutoFit/>
          </a:bodyPr>
          <a:lstStyle/>
          <a:p>
            <a:r>
              <a:rPr lang="en-US" dirty="0"/>
              <a:t>Projections of RMS-R3 baselines in the LHCb experiment. RMS deviation from 7.5 Hz to 10 Hz -&gt; high stability, noise &lt; 0.1%</a:t>
            </a:r>
            <a:endParaRPr lang="x-none" dirty="0"/>
          </a:p>
        </p:txBody>
      </p:sp>
      <p:sp>
        <p:nvSpPr>
          <p:cNvPr id="19" name="TextBox 18">
            <a:extLst>
              <a:ext uri="{FF2B5EF4-FFF2-40B4-BE49-F238E27FC236}">
                <a16:creationId xmlns:a16="http://schemas.microsoft.com/office/drawing/2014/main" id="{7D9BF52F-C4E0-FC4A-6894-233E83A7E16F}"/>
              </a:ext>
            </a:extLst>
          </p:cNvPr>
          <p:cNvSpPr txBox="1"/>
          <p:nvPr/>
        </p:nvSpPr>
        <p:spPr>
          <a:xfrm>
            <a:off x="154282" y="5992297"/>
            <a:ext cx="5615640" cy="369332"/>
          </a:xfrm>
          <a:prstGeom prst="rect">
            <a:avLst/>
          </a:prstGeom>
          <a:noFill/>
        </p:spPr>
        <p:txBody>
          <a:bodyPr wrap="none" rtlCol="0">
            <a:spAutoFit/>
          </a:bodyPr>
          <a:lstStyle/>
          <a:p>
            <a:r>
              <a:rPr lang="uk-UA" dirty="0"/>
              <a:t>Відгук сенсорів </a:t>
            </a:r>
            <a:r>
              <a:rPr lang="en-GB" dirty="0"/>
              <a:t>RMS-R3</a:t>
            </a:r>
            <a:r>
              <a:rPr lang="uk-UA" dirty="0"/>
              <a:t> при вимірюванні базових ліній</a:t>
            </a:r>
            <a:r>
              <a:rPr lang="en-GB" dirty="0"/>
              <a:t> </a:t>
            </a:r>
            <a:endParaRPr lang="x-none" dirty="0"/>
          </a:p>
        </p:txBody>
      </p:sp>
      <p:sp>
        <p:nvSpPr>
          <p:cNvPr id="20" name="Slide Number Placeholder 19">
            <a:extLst>
              <a:ext uri="{FF2B5EF4-FFF2-40B4-BE49-F238E27FC236}">
                <a16:creationId xmlns:a16="http://schemas.microsoft.com/office/drawing/2014/main" id="{11194DC9-23CE-2BB4-3692-CD5FC29FB7F5}"/>
              </a:ext>
            </a:extLst>
          </p:cNvPr>
          <p:cNvSpPr>
            <a:spLocks noGrp="1"/>
          </p:cNvSpPr>
          <p:nvPr>
            <p:ph type="sldNum" sz="quarter" idx="12"/>
          </p:nvPr>
        </p:nvSpPr>
        <p:spPr/>
        <p:txBody>
          <a:bodyPr/>
          <a:lstStyle/>
          <a:p>
            <a:fld id="{8E954D5F-17C4-414E-8524-CA04D80B9CA1}" type="slidenum">
              <a:rPr lang="x-none" smtClean="0"/>
              <a:t>8</a:t>
            </a:fld>
            <a:endParaRPr lang="x-none" dirty="0"/>
          </a:p>
        </p:txBody>
      </p:sp>
    </p:spTree>
    <p:extLst>
      <p:ext uri="{BB962C8B-B14F-4D97-AF65-F5344CB8AC3E}">
        <p14:creationId xmlns:p14="http://schemas.microsoft.com/office/powerpoint/2010/main" val="2406598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460" y="303343"/>
            <a:ext cx="8627076" cy="598702"/>
          </a:xfrm>
        </p:spPr>
        <p:txBody>
          <a:bodyPr>
            <a:normAutofit fontScale="90000"/>
          </a:bodyPr>
          <a:lstStyle/>
          <a:p>
            <a:pPr algn="ctr"/>
            <a:r>
              <a:rPr lang="en-US" sz="2800" b="1" dirty="0">
                <a:latin typeface="Times New Roman" panose="02020603050405020304" pitchFamily="18" charset="0"/>
                <a:ea typeface="Calibri" panose="020F0502020204030204" pitchFamily="34" charset="0"/>
                <a:cs typeface="Times New Roman" panose="02020603050405020304" pitchFamily="18" charset="0"/>
              </a:rPr>
              <a:t>RMS-R3  functional structure and features </a:t>
            </a:r>
            <a:br>
              <a:rPr lang="en-US" sz="2800" b="1" dirty="0">
                <a:latin typeface="Times New Roman" panose="02020603050405020304" pitchFamily="18" charset="0"/>
                <a:ea typeface="Calibri" panose="020F0502020204030204" pitchFamily="34" charset="0"/>
                <a:cs typeface="Times New Roman" panose="02020603050405020304" pitchFamily="18" charset="0"/>
              </a:rPr>
            </a:br>
            <a:r>
              <a:rPr lang="en-US" sz="2800" b="1" dirty="0">
                <a:latin typeface="Times New Roman" panose="02020603050405020304" pitchFamily="18" charset="0"/>
                <a:ea typeface="Calibri" panose="020F0502020204030204" pitchFamily="34" charset="0"/>
                <a:cs typeface="Times New Roman" panose="02020603050405020304" pitchFamily="18" charset="0"/>
              </a:rPr>
              <a:t>for  Beam and Background Monitoring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LHCb</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Объект 3"/>
          <p:cNvPicPr>
            <a:picLocks noGrp="1" noChangeAspect="1"/>
          </p:cNvPicPr>
          <p:nvPr>
            <p:ph idx="1"/>
          </p:nvPr>
        </p:nvPicPr>
        <p:blipFill>
          <a:blip r:embed="rId3"/>
          <a:stretch>
            <a:fillRect/>
          </a:stretch>
        </p:blipFill>
        <p:spPr>
          <a:xfrm>
            <a:off x="5128054" y="1180771"/>
            <a:ext cx="6598508" cy="5557913"/>
          </a:xfrm>
          <a:prstGeom prst="rect">
            <a:avLst/>
          </a:prstGeom>
        </p:spPr>
      </p:pic>
      <p:sp>
        <p:nvSpPr>
          <p:cNvPr id="5" name="TextBox 4">
            <a:extLst>
              <a:ext uri="{FF2B5EF4-FFF2-40B4-BE49-F238E27FC236}">
                <a16:creationId xmlns:a16="http://schemas.microsoft.com/office/drawing/2014/main" id="{9E760097-B131-12B0-F016-F8E32F2AA596}"/>
              </a:ext>
            </a:extLst>
          </p:cNvPr>
          <p:cNvSpPr txBox="1"/>
          <p:nvPr/>
        </p:nvSpPr>
        <p:spPr>
          <a:xfrm>
            <a:off x="222422" y="1297461"/>
            <a:ext cx="4905632" cy="5324535"/>
          </a:xfrm>
          <a:prstGeom prst="rect">
            <a:avLst/>
          </a:prstGeom>
          <a:noFill/>
        </p:spPr>
        <p:txBody>
          <a:bodyPr wrap="square" rtlCol="0">
            <a:spAutoFit/>
          </a:bodyPr>
          <a:lstStyle/>
          <a:p>
            <a:pPr algn="ctr"/>
            <a:r>
              <a:rPr lang="en-US" sz="2000" b="1" dirty="0">
                <a:latin typeface="Times New Roman" panose="02020603050405020304" pitchFamily="18" charset="0"/>
                <a:ea typeface="Calibri" panose="020F0502020204030204" pitchFamily="34" charset="0"/>
                <a:cs typeface="Times New Roman" panose="02020603050405020304" pitchFamily="18" charset="0"/>
              </a:rPr>
              <a:t>Precision geometry layout </a:t>
            </a:r>
          </a:p>
          <a:p>
            <a:pPr algn="ctr"/>
            <a:r>
              <a:rPr lang="en-US" sz="2000" b="1" dirty="0">
                <a:latin typeface="Times New Roman" panose="02020603050405020304" pitchFamily="18" charset="0"/>
                <a:ea typeface="Calibri" panose="020F0502020204030204" pitchFamily="34" charset="0"/>
                <a:cs typeface="Times New Roman" panose="02020603050405020304" pitchFamily="18" charset="0"/>
              </a:rPr>
              <a:t>around the beam pipe at 2.2 m from IP8:</a:t>
            </a:r>
          </a:p>
          <a:p>
            <a:pPr algn="ctr"/>
            <a:r>
              <a:rPr lang="en-US" sz="2000" b="1" dirty="0">
                <a:latin typeface="Times New Roman" panose="02020603050405020304" pitchFamily="18" charset="0"/>
                <a:ea typeface="Calibri" panose="020F0502020204030204" pitchFamily="34" charset="0"/>
                <a:cs typeface="Times New Roman" panose="02020603050405020304" pitchFamily="18" charset="0"/>
              </a:rPr>
              <a:t> 4 pairs of the MFD detectors </a:t>
            </a:r>
          </a:p>
          <a:p>
            <a:pPr algn="just"/>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Tx/>
              <a:buChar char="-"/>
            </a:pPr>
            <a:r>
              <a:rPr lang="en-US" sz="2000" b="1" dirty="0">
                <a:latin typeface="Times New Roman" panose="02020603050405020304" pitchFamily="18" charset="0"/>
                <a:ea typeface="Calibri" panose="020F0502020204030204" pitchFamily="34" charset="0"/>
                <a:cs typeface="Times New Roman" panose="02020603050405020304" pitchFamily="18" charset="0"/>
              </a:rPr>
              <a:t>Top-Bottom and Left-Right  pairs of  detectors measure asymmetries  of their response to particle fluxes</a:t>
            </a:r>
          </a:p>
          <a:p>
            <a:pPr marL="342900" indent="-342900" algn="just">
              <a:buFontTx/>
              <a:buChar char="-"/>
            </a:pP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Tx/>
              <a:buChar char="-"/>
            </a:pPr>
            <a:r>
              <a:rPr lang="en-US" sz="2000" b="1" dirty="0">
                <a:latin typeface="Times New Roman" panose="02020603050405020304" pitchFamily="18" charset="0"/>
                <a:ea typeface="Calibri" panose="020F0502020204030204" pitchFamily="34" charset="0"/>
                <a:cs typeface="Times New Roman" panose="02020603050405020304" pitchFamily="18" charset="0"/>
              </a:rPr>
              <a:t>Any change of asymmetries –  on-line indication and message to the shift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crue</a:t>
            </a:r>
            <a:r>
              <a:rPr lang="en-US" sz="2000" b="1" dirty="0">
                <a:latin typeface="Times New Roman" panose="02020603050405020304" pitchFamily="18" charset="0"/>
                <a:ea typeface="Calibri" panose="020F0502020204030204" pitchFamily="34" charset="0"/>
                <a:cs typeface="Times New Roman" panose="02020603050405020304" pitchFamily="18" charset="0"/>
              </a:rPr>
              <a:t>  about the change of the conditions of the experiment  </a:t>
            </a:r>
          </a:p>
          <a:p>
            <a:pPr marL="342900" indent="-342900" algn="just">
              <a:buFontTx/>
              <a:buChar char="-"/>
            </a:pP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Tx/>
              <a:buChar char="-"/>
            </a:pPr>
            <a:r>
              <a:rPr lang="en-US" sz="2000" b="1" dirty="0">
                <a:latin typeface="Times New Roman" panose="02020603050405020304" pitchFamily="18" charset="0"/>
                <a:ea typeface="Calibri" panose="020F0502020204030204" pitchFamily="34" charset="0"/>
                <a:cs typeface="Times New Roman" panose="02020603050405020304" pitchFamily="18" charset="0"/>
              </a:rPr>
              <a:t>Perfect  measurement of luminosity:</a:t>
            </a:r>
          </a:p>
          <a:p>
            <a:pPr marL="342900" indent="-342900" algn="just">
              <a:buFont typeface="Arial" panose="020B0604020202020204" pitchFamily="34" charset="0"/>
              <a:buChar char="•"/>
            </a:pP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pp</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collisions at </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2×10</a:t>
            </a:r>
            <a:r>
              <a:rPr lang="uk-UA" sz="2000" b="1"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33 </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sm</a:t>
            </a:r>
            <a:r>
              <a:rPr lang="uk-UA" sz="2000" b="1"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uk-UA" sz="2000" b="1"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(linear up to 10 times higher)</a:t>
            </a:r>
            <a:endPar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PbPb</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collisions</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from </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a:t>
            </a:r>
            <a:r>
              <a:rPr lang="uk-UA" sz="2000" b="1"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28 </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sm</a:t>
            </a:r>
            <a:r>
              <a:rPr lang="uk-UA" sz="2000" b="1"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uk-UA"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uk-UA" sz="2000" b="1"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6580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1825</Words>
  <Application>Microsoft Office PowerPoint</Application>
  <PresentationFormat>Widescreen</PresentationFormat>
  <Paragraphs>211</Paragraphs>
  <Slides>20</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20</vt:i4>
      </vt:variant>
    </vt:vector>
  </HeadingPairs>
  <TitlesOfParts>
    <vt:vector size="34" baseType="lpstr">
      <vt:lpstr>Arial</vt:lpstr>
      <vt:lpstr>ArialMT</vt:lpstr>
      <vt:lpstr>Calibri</vt:lpstr>
      <vt:lpstr>Calibri Light</vt:lpstr>
      <vt:lpstr>Calibri-Bold</vt:lpstr>
      <vt:lpstr>Calibri-Italic</vt:lpstr>
      <vt:lpstr>Heebo</vt:lpstr>
      <vt:lpstr>Roboto</vt:lpstr>
      <vt:lpstr>Times New Roman</vt:lpstr>
      <vt:lpstr>TimesNewRomanPS-BoldMT</vt:lpstr>
      <vt:lpstr>Office Theme</vt:lpstr>
      <vt:lpstr>Acrobat Document</vt:lpstr>
      <vt:lpstr>Equation</vt:lpstr>
      <vt:lpstr>PDF</vt:lpstr>
      <vt:lpstr>LUMINOSITY, BEAM AND BACKGROUND CONTROL SYSTEM RMS-R3 in the LHCb EXPERIMENT</vt:lpstr>
      <vt:lpstr>LHCb experiment</vt:lpstr>
      <vt:lpstr>Beam and background monitoring systems </vt:lpstr>
      <vt:lpstr>RMS-R3 as the B&amp;B system monitor at LHCb</vt:lpstr>
      <vt:lpstr>Beam and background system RMS-R3</vt:lpstr>
      <vt:lpstr>PowerPoint Presentation</vt:lpstr>
      <vt:lpstr>PowerPoint Presentation</vt:lpstr>
      <vt:lpstr>RMS-R3 response to calibrated current (baselines)</vt:lpstr>
      <vt:lpstr>RMS-R3  functional structure and features  for  Beam and Background Monitoring  at LHCb </vt:lpstr>
      <vt:lpstr>RMS-R3 data on the beam and background monitoring panel</vt:lpstr>
      <vt:lpstr>RMS-R3 as an additional luminosity counter</vt:lpstr>
      <vt:lpstr>Theory of asymmetries method</vt:lpstr>
      <vt:lpstr>Scale of asymmetries in the response of RMS-R3 sensors</vt:lpstr>
      <vt:lpstr>RMS-R3 asymmetries for different experimental conditions</vt:lpstr>
      <vt:lpstr>Asymmetries of pA for injections of different gases in the fixed target mode in 2024</vt:lpstr>
      <vt:lpstr>Displaying asymmetries. WinCC software package</vt:lpstr>
      <vt:lpstr> RMS-R3. Prospects.</vt:lpstr>
      <vt:lpstr>Rms-R5 design</vt:lpstr>
      <vt:lpstr>Summary</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Sergey Ch.</dc:creator>
  <cp:lastModifiedBy>Sergey Ch.</cp:lastModifiedBy>
  <cp:revision>34</cp:revision>
  <dcterms:created xsi:type="dcterms:W3CDTF">2025-01-21T12:06:37Z</dcterms:created>
  <dcterms:modified xsi:type="dcterms:W3CDTF">2025-01-22T09:50:41Z</dcterms:modified>
</cp:coreProperties>
</file>