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586" r:id="rId3"/>
    <p:sldId id="565" r:id="rId4"/>
    <p:sldId id="608" r:id="rId5"/>
    <p:sldId id="590" r:id="rId6"/>
    <p:sldId id="611" r:id="rId7"/>
    <p:sldId id="609" r:id="rId8"/>
    <p:sldId id="591" r:id="rId9"/>
    <p:sldId id="598" r:id="rId10"/>
    <p:sldId id="613" r:id="rId11"/>
    <p:sldId id="597" r:id="rId12"/>
    <p:sldId id="617" r:id="rId13"/>
    <p:sldId id="605" r:id="rId14"/>
    <p:sldId id="606" r:id="rId15"/>
    <p:sldId id="615" r:id="rId16"/>
    <p:sldId id="510" r:id="rId17"/>
    <p:sldId id="555" r:id="rId18"/>
    <p:sldId id="616" r:id="rId19"/>
    <p:sldId id="582" r:id="rId20"/>
    <p:sldId id="600" r:id="rId21"/>
    <p:sldId id="61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4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71" autoAdjust="0"/>
  </p:normalViewPr>
  <p:slideViewPr>
    <p:cSldViewPr>
      <p:cViewPr>
        <p:scale>
          <a:sx n="100" d="100"/>
          <a:sy n="100" d="100"/>
        </p:scale>
        <p:origin x="322" y="-912"/>
      </p:cViewPr>
      <p:guideLst>
        <p:guide orient="horz" pos="2160"/>
        <p:guide pos="2880"/>
      </p:guideLst>
    </p:cSldViewPr>
  </p:slideViewPr>
  <p:outlineViewPr>
    <p:cViewPr>
      <p:scale>
        <a:sx n="33" d="100"/>
        <a:sy n="33" d="100"/>
      </p:scale>
      <p:origin x="0" y="26346"/>
    </p:cViewPr>
  </p:outlineViewPr>
  <p:notesTextViewPr>
    <p:cViewPr>
      <p:scale>
        <a:sx n="125" d="100"/>
        <a:sy n="125" d="100"/>
      </p:scale>
      <p:origin x="0" y="0"/>
    </p:cViewPr>
  </p:notesTextViewPr>
  <p:sorterViewPr>
    <p:cViewPr varScale="1">
      <p:scale>
        <a:sx n="100" d="100"/>
        <a:sy n="100" d="100"/>
      </p:scale>
      <p:origin x="0" y="-82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67ACB-D0F0-401B-BD1C-D1155CE58253}" type="datetimeFigureOut">
              <a:rPr lang="de-DE" smtClean="0"/>
              <a:t>21.05.2025</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90ADD-4733-4C87-A21C-5E5217560BC7}" type="slidenum">
              <a:rPr lang="de-DE" smtClean="0"/>
              <a:t>‹#›</a:t>
            </a:fld>
            <a:endParaRPr lang="de-DE"/>
          </a:p>
        </p:txBody>
      </p:sp>
    </p:spTree>
    <p:extLst>
      <p:ext uri="{BB962C8B-B14F-4D97-AF65-F5344CB8AC3E}">
        <p14:creationId xmlns:p14="http://schemas.microsoft.com/office/powerpoint/2010/main" val="150412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0590ADD-4733-4C87-A21C-5E5217560BC7}" type="slidenum">
              <a:rPr lang="de-DE" smtClean="0"/>
              <a:t>1</a:t>
            </a:fld>
            <a:endParaRPr lang="de-DE"/>
          </a:p>
        </p:txBody>
      </p:sp>
    </p:spTree>
    <p:extLst>
      <p:ext uri="{BB962C8B-B14F-4D97-AF65-F5344CB8AC3E}">
        <p14:creationId xmlns:p14="http://schemas.microsoft.com/office/powerpoint/2010/main" val="364536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CB48623-9D19-4F0E-AE8E-0345F6D1388A}" type="slidenum">
              <a:rPr lang="ru-RU" smtClean="0"/>
              <a:pPr>
                <a:defRPr/>
              </a:pPr>
              <a:t>3</a:t>
            </a:fld>
            <a:endParaRPr lang="ru-RU"/>
          </a:p>
        </p:txBody>
      </p:sp>
    </p:spTree>
    <p:extLst>
      <p:ext uri="{BB962C8B-B14F-4D97-AF65-F5344CB8AC3E}">
        <p14:creationId xmlns:p14="http://schemas.microsoft.com/office/powerpoint/2010/main" val="146453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adc8c4470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cadc8c447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52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cadc8c4470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cadc8c447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67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65C00A-4DDE-4478-9FF8-1E50006D59BA}" type="datetime1">
              <a:rPr lang="en-US" smtClean="0"/>
              <a:t>5/21/2025</a:t>
            </a:fld>
            <a:endParaRPr lang="en-US"/>
          </a:p>
        </p:txBody>
      </p:sp>
      <p:sp>
        <p:nvSpPr>
          <p:cNvPr id="5" name="Footer Placeholder 4"/>
          <p:cNvSpPr>
            <a:spLocks noGrp="1"/>
          </p:cNvSpPr>
          <p:nvPr>
            <p:ph type="ftr" sz="quarter" idx="11"/>
          </p:nvPr>
        </p:nvSpPr>
        <p:spPr/>
        <p:txBody>
          <a:bodyPr/>
          <a:lstStyle/>
          <a:p>
            <a:r>
              <a:rPr lang="en-US" smtClean="0"/>
              <a:t>V. Pugatch .KINR Conference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833DB-D543-452A-A900-DCF0D86D8401}" type="datetime1">
              <a:rPr lang="en-US" smtClean="0"/>
              <a:t>5/21/2025</a:t>
            </a:fld>
            <a:endParaRPr lang="en-US"/>
          </a:p>
        </p:txBody>
      </p:sp>
      <p:sp>
        <p:nvSpPr>
          <p:cNvPr id="5" name="Footer Placeholder 4"/>
          <p:cNvSpPr>
            <a:spLocks noGrp="1"/>
          </p:cNvSpPr>
          <p:nvPr>
            <p:ph type="ftr" sz="quarter" idx="11"/>
          </p:nvPr>
        </p:nvSpPr>
        <p:spPr/>
        <p:txBody>
          <a:bodyPr/>
          <a:lstStyle/>
          <a:p>
            <a:r>
              <a:rPr lang="en-US" smtClean="0"/>
              <a:t>V. Pugatch .KINR Conference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5C887-E0CD-4A66-B2A4-91E03EE1D0CF}" type="datetime1">
              <a:rPr lang="en-US" smtClean="0"/>
              <a:t>5/21/2025</a:t>
            </a:fld>
            <a:endParaRPr lang="en-US"/>
          </a:p>
        </p:txBody>
      </p:sp>
      <p:sp>
        <p:nvSpPr>
          <p:cNvPr id="5" name="Footer Placeholder 4"/>
          <p:cNvSpPr>
            <a:spLocks noGrp="1"/>
          </p:cNvSpPr>
          <p:nvPr>
            <p:ph type="ftr" sz="quarter" idx="11"/>
          </p:nvPr>
        </p:nvSpPr>
        <p:spPr/>
        <p:txBody>
          <a:bodyPr/>
          <a:lstStyle/>
          <a:p>
            <a:r>
              <a:rPr lang="en-US" smtClean="0"/>
              <a:t>V. Pugatch .KINR Conference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fld id="{B4648877-CA4E-48BD-983F-80E7593BAD86}" type="datetime1">
              <a:rPr lang="en-US" smtClean="0"/>
              <a:t>5/21/2025</a:t>
            </a:fld>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r>
              <a:rPr lang="en-US" smtClean="0"/>
              <a:t>V. Pugatch .KINR Conference -2025</a:t>
            </a: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39B12034-8B95-4949-9031-BFA9F7A8F5D0}" type="slidenum">
              <a:rPr lang="ru-RU"/>
              <a:pPr/>
              <a:t>‹#›</a:t>
            </a:fld>
            <a:endParaRPr lang="ru-RU"/>
          </a:p>
        </p:txBody>
      </p:sp>
    </p:spTree>
    <p:extLst>
      <p:ext uri="{BB962C8B-B14F-4D97-AF65-F5344CB8AC3E}">
        <p14:creationId xmlns:p14="http://schemas.microsoft.com/office/powerpoint/2010/main" val="89013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CB268-E564-46ED-9BCA-6FA497DE0C10}" type="datetime1">
              <a:rPr lang="en-US" smtClean="0"/>
              <a:t>5/21/2025</a:t>
            </a:fld>
            <a:endParaRPr lang="en-US"/>
          </a:p>
        </p:txBody>
      </p:sp>
      <p:sp>
        <p:nvSpPr>
          <p:cNvPr id="5" name="Footer Placeholder 4"/>
          <p:cNvSpPr>
            <a:spLocks noGrp="1"/>
          </p:cNvSpPr>
          <p:nvPr>
            <p:ph type="ftr" sz="quarter" idx="11"/>
          </p:nvPr>
        </p:nvSpPr>
        <p:spPr/>
        <p:txBody>
          <a:bodyPr/>
          <a:lstStyle/>
          <a:p>
            <a:r>
              <a:rPr lang="en-US" smtClean="0"/>
              <a:t>V. Pugatch .KINR Conference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43071-F1E1-4505-9AB5-E95F8C962B43}" type="datetime1">
              <a:rPr lang="en-US" smtClean="0"/>
              <a:t>5/21/2025</a:t>
            </a:fld>
            <a:endParaRPr lang="en-US"/>
          </a:p>
        </p:txBody>
      </p:sp>
      <p:sp>
        <p:nvSpPr>
          <p:cNvPr id="5" name="Footer Placeholder 4"/>
          <p:cNvSpPr>
            <a:spLocks noGrp="1"/>
          </p:cNvSpPr>
          <p:nvPr>
            <p:ph type="ftr" sz="quarter" idx="11"/>
          </p:nvPr>
        </p:nvSpPr>
        <p:spPr/>
        <p:txBody>
          <a:bodyPr/>
          <a:lstStyle/>
          <a:p>
            <a:r>
              <a:rPr lang="en-US" smtClean="0"/>
              <a:t>V. Pugatch .KINR Conference -2025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A3294B-EF2E-466F-935A-EE69EFC0E940}" type="datetime1">
              <a:rPr lang="en-US" smtClean="0"/>
              <a:t>5/21/2025</a:t>
            </a:fld>
            <a:endParaRPr lang="en-US"/>
          </a:p>
        </p:txBody>
      </p:sp>
      <p:sp>
        <p:nvSpPr>
          <p:cNvPr id="6" name="Footer Placeholder 5"/>
          <p:cNvSpPr>
            <a:spLocks noGrp="1"/>
          </p:cNvSpPr>
          <p:nvPr>
            <p:ph type="ftr" sz="quarter" idx="11"/>
          </p:nvPr>
        </p:nvSpPr>
        <p:spPr/>
        <p:txBody>
          <a:bodyPr/>
          <a:lstStyle/>
          <a:p>
            <a:r>
              <a:rPr lang="en-US" smtClean="0"/>
              <a:t>V. Pugatch .KINR Conference -2025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3716C1-2F36-463E-ACA6-47FAD7366FCB}" type="datetime1">
              <a:rPr lang="en-US" smtClean="0"/>
              <a:t>5/21/2025</a:t>
            </a:fld>
            <a:endParaRPr lang="en-US"/>
          </a:p>
        </p:txBody>
      </p:sp>
      <p:sp>
        <p:nvSpPr>
          <p:cNvPr id="8" name="Footer Placeholder 7"/>
          <p:cNvSpPr>
            <a:spLocks noGrp="1"/>
          </p:cNvSpPr>
          <p:nvPr>
            <p:ph type="ftr" sz="quarter" idx="11"/>
          </p:nvPr>
        </p:nvSpPr>
        <p:spPr/>
        <p:txBody>
          <a:bodyPr/>
          <a:lstStyle/>
          <a:p>
            <a:r>
              <a:rPr lang="en-US" smtClean="0"/>
              <a:t>V. Pugatch .KINR Conference -2025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BA675-CA78-403E-9581-22BC063414D7}" type="datetime1">
              <a:rPr lang="en-US" smtClean="0"/>
              <a:t>5/21/2025</a:t>
            </a:fld>
            <a:endParaRPr lang="en-US"/>
          </a:p>
        </p:txBody>
      </p:sp>
      <p:sp>
        <p:nvSpPr>
          <p:cNvPr id="4" name="Footer Placeholder 3"/>
          <p:cNvSpPr>
            <a:spLocks noGrp="1"/>
          </p:cNvSpPr>
          <p:nvPr>
            <p:ph type="ftr" sz="quarter" idx="11"/>
          </p:nvPr>
        </p:nvSpPr>
        <p:spPr/>
        <p:txBody>
          <a:bodyPr/>
          <a:lstStyle/>
          <a:p>
            <a:r>
              <a:rPr lang="en-US" smtClean="0"/>
              <a:t>V. Pugatch .KINR Conference -2025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F2007-9603-476F-A59B-76D3D84C7E7B}" type="datetime1">
              <a:rPr lang="en-US" smtClean="0"/>
              <a:t>5/21/2025</a:t>
            </a:fld>
            <a:endParaRPr lang="en-US"/>
          </a:p>
        </p:txBody>
      </p:sp>
      <p:sp>
        <p:nvSpPr>
          <p:cNvPr id="3" name="Footer Placeholder 2"/>
          <p:cNvSpPr>
            <a:spLocks noGrp="1"/>
          </p:cNvSpPr>
          <p:nvPr>
            <p:ph type="ftr" sz="quarter" idx="11"/>
          </p:nvPr>
        </p:nvSpPr>
        <p:spPr/>
        <p:txBody>
          <a:bodyPr/>
          <a:lstStyle/>
          <a:p>
            <a:r>
              <a:rPr lang="en-US" smtClean="0"/>
              <a:t>V. Pugatch .KINR Conference -2025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02BDF-245D-4842-A7A5-40553FB23761}" type="datetime1">
              <a:rPr lang="en-US" smtClean="0"/>
              <a:t>5/21/2025</a:t>
            </a:fld>
            <a:endParaRPr lang="en-US"/>
          </a:p>
        </p:txBody>
      </p:sp>
      <p:sp>
        <p:nvSpPr>
          <p:cNvPr id="6" name="Footer Placeholder 5"/>
          <p:cNvSpPr>
            <a:spLocks noGrp="1"/>
          </p:cNvSpPr>
          <p:nvPr>
            <p:ph type="ftr" sz="quarter" idx="11"/>
          </p:nvPr>
        </p:nvSpPr>
        <p:spPr/>
        <p:txBody>
          <a:bodyPr/>
          <a:lstStyle/>
          <a:p>
            <a:r>
              <a:rPr lang="en-US" smtClean="0"/>
              <a:t>V. Pugatch .KINR Conference -2025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7C732-9D61-46D2-A076-CAFA7D1EBD19}" type="datetime1">
              <a:rPr lang="en-US" smtClean="0"/>
              <a:t>5/21/2025</a:t>
            </a:fld>
            <a:endParaRPr lang="en-US"/>
          </a:p>
        </p:txBody>
      </p:sp>
      <p:sp>
        <p:nvSpPr>
          <p:cNvPr id="6" name="Footer Placeholder 5"/>
          <p:cNvSpPr>
            <a:spLocks noGrp="1"/>
          </p:cNvSpPr>
          <p:nvPr>
            <p:ph type="ftr" sz="quarter" idx="11"/>
          </p:nvPr>
        </p:nvSpPr>
        <p:spPr/>
        <p:txBody>
          <a:bodyPr/>
          <a:lstStyle/>
          <a:p>
            <a:r>
              <a:rPr lang="en-US" smtClean="0"/>
              <a:t>V. Pugatch .KINR Conference -2025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6B108-1278-4765-BF1D-CCA85D4A2440}" type="datetime1">
              <a:rPr lang="en-US" smtClean="0"/>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Pugatch .KINR Conference -2025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zn.ua/ukr/EDUCATION/ukrajinski-naukovtsi-sred-" TargetMode="External"/><Relationship Id="rId2" Type="http://schemas.openxmlformats.org/officeDocument/2006/relationships/hyperlink" Target="https://breakthroughprize.org/Laureates/1/L3995"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zn.ua/ukr/EDUCATION/ukrajinski-naukovtsi-sered-laureativ-naukovoho-oskara-breakthrough-priz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6" descr="lhcb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2869" y="107838"/>
            <a:ext cx="1347678" cy="674310"/>
          </a:xfrm>
          <a:prstGeom prst="rect">
            <a:avLst/>
          </a:prstGeom>
          <a:noFill/>
          <a:ln w="9525">
            <a:solidFill>
              <a:srgbClr val="FFFF00"/>
            </a:solidFill>
            <a:miter lim="800000"/>
            <a:headEnd/>
            <a:tailEnd/>
          </a:ln>
          <a:effectLst/>
          <a:scene3d>
            <a:camera prst="orthographicFront"/>
            <a:lightRig rig="threePt" dir="t"/>
          </a:scene3d>
          <a:sp3d contourW="12700">
            <a:contourClr>
              <a:srgbClr val="FFC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D:\pugatch-PC\pugatch\hep\KINR\hep-dep\hep-seminar\2015\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6322" y="0"/>
            <a:ext cx="1347678" cy="13297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pugatch-PC\pugatch\hep\KINR\hep-dep\hep-seminar\2015\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2075" y="828491"/>
            <a:ext cx="5163128" cy="2212769"/>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ctrTitle"/>
          </p:nvPr>
        </p:nvSpPr>
        <p:spPr>
          <a:xfrm>
            <a:off x="457200" y="3212955"/>
            <a:ext cx="7506987" cy="3496581"/>
          </a:xfrm>
        </p:spPr>
        <p:txBody>
          <a:bodyPr>
            <a:normAutofit fontScale="90000"/>
          </a:bodyPr>
          <a:lstStyle/>
          <a:p>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INR </a:t>
            </a:r>
            <a:r>
              <a:rPr lang="en-US" sz="2000" b="1" dirty="0">
                <a:latin typeface="Times New Roman" panose="02020603050405020304" pitchFamily="18" charset="0"/>
                <a:cs typeface="Times New Roman" panose="02020603050405020304" pitchFamily="18" charset="0"/>
              </a:rPr>
              <a:t>NAS Ukraine in the </a:t>
            </a:r>
            <a:r>
              <a:rPr lang="en-US" sz="2000" b="1" dirty="0" err="1">
                <a:latin typeface="Times New Roman" panose="02020603050405020304" pitchFamily="18" charset="0"/>
                <a:cs typeface="Times New Roman" panose="02020603050405020304" pitchFamily="18" charset="0"/>
              </a:rPr>
              <a:t>LHCb</a:t>
            </a:r>
            <a:r>
              <a:rPr lang="uk-UA"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CERN</a:t>
            </a:r>
            <a:r>
              <a:rPr lang="uk-UA"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uk-UA" sz="2000" b="1" dirty="0" err="1" smtClean="0">
                <a:latin typeface="Times New Roman" panose="02020603050405020304" pitchFamily="18" charset="0"/>
                <a:cs typeface="Times New Roman" panose="02020603050405020304" pitchFamily="18" charset="0"/>
              </a:rPr>
              <a:t>and</a:t>
            </a:r>
            <a:r>
              <a:rPr lang="uk-UA"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CBM (GSI/FAIR) experiments.</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err="1">
                <a:latin typeface="Times New Roman" panose="02020603050405020304" pitchFamily="18" charset="0"/>
                <a:cs typeface="Times New Roman" panose="02020603050405020304" pitchFamily="18" charset="0"/>
              </a:rPr>
              <a:t>Achievements</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and</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Challenges</a:t>
            </a:r>
            <a:r>
              <a:rPr lang="ru-R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in </a:t>
            </a:r>
            <a:r>
              <a:rPr lang="ru-RU" sz="2000" b="1" dirty="0">
                <a:latin typeface="Times New Roman" panose="02020603050405020304" pitchFamily="18" charset="0"/>
                <a:cs typeface="Times New Roman" panose="02020603050405020304" pitchFamily="18" charset="0"/>
              </a:rPr>
              <a:t>2024</a:t>
            </a:r>
            <a:r>
              <a:rPr lang="uk-UA" sz="2000" b="1" dirty="0">
                <a:latin typeface="Times New Roman" panose="02020603050405020304" pitchFamily="18" charset="0"/>
                <a:cs typeface="Times New Roman" panose="02020603050405020304" pitchFamily="18" charset="0"/>
              </a:rPr>
              <a:t>.</a:t>
            </a:r>
            <a:r>
              <a:rPr lang="ru-RU" dirty="0"/>
              <a:t/>
            </a:r>
            <a:br>
              <a:rPr lang="ru-RU" dirty="0"/>
            </a:br>
            <a:r>
              <a:rPr lang="ru-RU" sz="2000" dirty="0" smtClean="0"/>
              <a:t/>
            </a:r>
            <a:br>
              <a:rPr lang="ru-RU" sz="2000" dirty="0" smtClean="0"/>
            </a:br>
            <a:r>
              <a:rPr lang="en-US" sz="2200" b="1" dirty="0" smtClean="0">
                <a:latin typeface="Times New Roman" panose="02020603050405020304" pitchFamily="18" charset="0"/>
                <a:cs typeface="Times New Roman" panose="02020603050405020304" pitchFamily="18" charset="0"/>
              </a:rPr>
              <a:t>Valery </a:t>
            </a:r>
            <a:r>
              <a:rPr lang="en-US" sz="2200" b="1" dirty="0" err="1" smtClean="0">
                <a:latin typeface="Times New Roman" panose="02020603050405020304" pitchFamily="18" charset="0"/>
                <a:cs typeface="Times New Roman" panose="02020603050405020304" pitchFamily="18" charset="0"/>
              </a:rPr>
              <a:t>Pugatch</a:t>
            </a: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On behalf of co-authors </a:t>
            </a:r>
            <a:r>
              <a:rPr lang="ru-RU" sz="2700" dirty="0" smtClean="0"/>
              <a:t/>
            </a:r>
            <a:br>
              <a:rPr lang="ru-RU" sz="2700" dirty="0" smtClean="0"/>
            </a:b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Vasyl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Dobishuk</a:t>
            </a:r>
            <a:r>
              <a:rPr lang="en-US" sz="1600" dirty="0" smtClean="0">
                <a:latin typeface="Times New Roman" panose="02020603050405020304" pitchFamily="18" charset="0"/>
                <a:cs typeface="Times New Roman" panose="02020603050405020304" pitchFamily="18" charset="0"/>
              </a:rPr>
              <a:t>, Sergey </a:t>
            </a:r>
            <a:r>
              <a:rPr lang="en-US" sz="1600" dirty="0" err="1" smtClean="0">
                <a:latin typeface="Times New Roman" panose="02020603050405020304" pitchFamily="18" charset="0"/>
                <a:cs typeface="Times New Roman" panose="02020603050405020304" pitchFamily="18" charset="0"/>
              </a:rPr>
              <a:t>Chernyshenko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Andrii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Chaus</a:t>
            </a:r>
            <a:r>
              <a:rPr lang="en-US" sz="1600" dirty="0" smtClean="0">
                <a:latin typeface="Times New Roman" panose="02020603050405020304" pitchFamily="18" charset="0"/>
                <a:cs typeface="Times New Roman" panose="02020603050405020304" pitchFamily="18" charset="0"/>
              </a:rPr>
              <a:t>, Sergey </a:t>
            </a:r>
            <a:r>
              <a:rPr lang="en-US" sz="1600" dirty="0" err="1" smtClean="0">
                <a:latin typeface="Times New Roman" panose="02020603050405020304" pitchFamily="18" charset="0"/>
                <a:cs typeface="Times New Roman" panose="02020603050405020304" pitchFamily="18" charset="0"/>
              </a:rPr>
              <a:t>Koliiev</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Oleksii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Kovalchuk</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Oleksandr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Kot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Oleksandr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Kschyvanskiy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Volodymyr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Kyva</a:t>
            </a:r>
            <a:r>
              <a:rPr lang="en-US" sz="1600" dirty="0" smtClean="0">
                <a:latin typeface="Times New Roman" panose="02020603050405020304" pitchFamily="18" charset="0"/>
                <a:cs typeface="Times New Roman" panose="02020603050405020304" pitchFamily="18" charset="0"/>
              </a:rPr>
              <a:t>, Valeria Lukashenko,  </a:t>
            </a:r>
            <a:r>
              <a:rPr lang="en-US" sz="1600" dirty="0" err="1" smtClean="0">
                <a:latin typeface="Times New Roman" panose="02020603050405020304" pitchFamily="18" charset="0"/>
                <a:cs typeface="Times New Roman" panose="02020603050405020304" pitchFamily="18" charset="0"/>
              </a:rPr>
              <a:t>Oleksandr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Okhrimenko</a:t>
            </a:r>
            <a:r>
              <a:rPr lang="en-US" sz="1600" dirty="0" smtClean="0">
                <a:latin typeface="Times New Roman" panose="02020603050405020304" pitchFamily="18" charset="0"/>
                <a:cs typeface="Times New Roman" panose="02020603050405020304" pitchFamily="18" charset="0"/>
              </a:rPr>
              <a:t>,. </a:t>
            </a:r>
            <a:r>
              <a:rPr lang="en-US" sz="1600" dirty="0" smtClean="0"/>
              <a:t> </a:t>
            </a:r>
            <a:r>
              <a:rPr lang="en-US" sz="1600" dirty="0" err="1" smtClean="0">
                <a:latin typeface="Times New Roman" panose="02020603050405020304" pitchFamily="18" charset="0"/>
                <a:cs typeface="Times New Roman" panose="02020603050405020304" pitchFamily="18" charset="0"/>
              </a:rPr>
              <a:t>Ievgenii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Petrenko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Mykhailo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Pugach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Dmytro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Ramazanov</a:t>
            </a:r>
            <a:r>
              <a:rPr lang="en-US" sz="1600" dirty="0" smtClean="0">
                <a:latin typeface="Times New Roman" panose="02020603050405020304" pitchFamily="18" charset="0"/>
                <a:cs typeface="Times New Roman" panose="02020603050405020304" pitchFamily="18" charset="0"/>
              </a:rPr>
              <a:t>)</a:t>
            </a:r>
            <a:br>
              <a:rPr lang="en-US" sz="1600" dirty="0" smtClean="0">
                <a:latin typeface="Times New Roman" panose="02020603050405020304" pitchFamily="18" charset="0"/>
                <a:cs typeface="Times New Roman" panose="02020603050405020304" pitchFamily="18" charset="0"/>
              </a:rPr>
            </a:br>
            <a:r>
              <a:rPr lang="en-US" sz="2000" dirty="0" smtClean="0"/>
              <a:t/>
            </a:r>
            <a:br>
              <a:rPr lang="en-US" sz="2000" dirty="0" smtClean="0"/>
            </a:br>
            <a:r>
              <a:rPr lang="en-US" sz="2000" b="1" i="1" dirty="0" smtClean="0">
                <a:latin typeface="Times New Roman" panose="02020603050405020304" pitchFamily="18" charset="0"/>
                <a:cs typeface="Times New Roman" panose="02020603050405020304" pitchFamily="18" charset="0"/>
              </a:rPr>
              <a:t>Institute for Nuclear Research NAS Ukraine</a:t>
            </a:r>
            <a:br>
              <a:rPr lang="en-US" sz="2000" b="1" i="1" dirty="0" smtClean="0">
                <a:latin typeface="Times New Roman" panose="02020603050405020304" pitchFamily="18" charset="0"/>
                <a:cs typeface="Times New Roman" panose="02020603050405020304" pitchFamily="18" charset="0"/>
              </a:rPr>
            </a:br>
            <a:r>
              <a:rPr lang="en-US" sz="2000" b="1" i="1" dirty="0" smtClean="0">
                <a:latin typeface="Times New Roman" panose="02020603050405020304" pitchFamily="18" charset="0"/>
                <a:cs typeface="Times New Roman" panose="02020603050405020304" pitchFamily="18" charset="0"/>
              </a:rPr>
              <a:t/>
            </a:r>
            <a:br>
              <a:rPr lang="en-US" sz="2000" b="1" i="1" dirty="0" smtClean="0">
                <a:latin typeface="Times New Roman" panose="02020603050405020304" pitchFamily="18" charset="0"/>
                <a:cs typeface="Times New Roman" panose="02020603050405020304" pitchFamily="18" charset="0"/>
              </a:rPr>
            </a:br>
            <a:r>
              <a:rPr lang="ru-RU" dirty="0" smtClean="0"/>
              <a:t/>
            </a:r>
            <a:br>
              <a:rPr lang="ru-RU" dirty="0" smtClean="0"/>
            </a:br>
            <a:endParaRPr lang="ru-RU" sz="2000" dirty="0"/>
          </a:p>
        </p:txBody>
      </p:sp>
      <p:sp>
        <p:nvSpPr>
          <p:cNvPr id="8" name="Прямоугольник 7"/>
          <p:cNvSpPr/>
          <p:nvPr/>
        </p:nvSpPr>
        <p:spPr>
          <a:xfrm>
            <a:off x="1219200" y="6033184"/>
            <a:ext cx="6116003" cy="523220"/>
          </a:xfrm>
          <a:prstGeom prst="rect">
            <a:avLst/>
          </a:prstGeom>
        </p:spPr>
        <p:txBody>
          <a:bodyPr wrap="square">
            <a:spAutoFit/>
          </a:bodyPr>
          <a:lstStyle/>
          <a:p>
            <a:pPr algn="ctr"/>
            <a:endParaRPr lang="en-US" sz="1400" b="1" dirty="0" smtClean="0"/>
          </a:p>
          <a:p>
            <a:pPr algn="ctr"/>
            <a:r>
              <a:rPr lang="en-US" sz="1400" b="1" dirty="0" smtClean="0"/>
              <a:t>KINR-2025. </a:t>
            </a:r>
            <a:r>
              <a:rPr lang="en-US" sz="1400" b="1" dirty="0" err="1" smtClean="0"/>
              <a:t>Ky</a:t>
            </a:r>
            <a:r>
              <a:rPr lang="en-US" sz="1400" b="1" dirty="0" smtClean="0"/>
              <a:t>[v.. 27-30  May 2025</a:t>
            </a:r>
            <a:endParaRPr lang="ru-RU" sz="1400" b="1" dirty="0"/>
          </a:p>
        </p:txBody>
      </p:sp>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2522" y="1501483"/>
            <a:ext cx="1195278" cy="1169202"/>
          </a:xfrm>
          <a:prstGeom prst="rect">
            <a:avLst/>
          </a:prstGeom>
        </p:spPr>
      </p:pic>
      <p:sp>
        <p:nvSpPr>
          <p:cNvPr id="2" name="Номер слайда 1"/>
          <p:cNvSpPr>
            <a:spLocks noGrp="1"/>
          </p:cNvSpPr>
          <p:nvPr>
            <p:ph type="sldNum" sz="quarter" idx="12"/>
          </p:nvPr>
        </p:nvSpPr>
        <p:spPr/>
        <p:txBody>
          <a:bodyPr/>
          <a:lstStyle/>
          <a:p>
            <a:fld id="{B6F15528-21DE-4FAA-801E-634DDDAF4B2B}" type="slidenum">
              <a:rPr lang="en-US" smtClean="0"/>
              <a:pPr/>
              <a:t>1</a:t>
            </a:fld>
            <a:endParaRPr lang="en-US"/>
          </a:p>
        </p:txBody>
      </p:sp>
      <p:pic>
        <p:nvPicPr>
          <p:cNvPr id="13" name="Рисунок 12"/>
          <p:cNvPicPr>
            <a:picLocks noChangeAspect="1"/>
          </p:cNvPicPr>
          <p:nvPr/>
        </p:nvPicPr>
        <p:blipFill>
          <a:blip r:embed="rId8"/>
          <a:stretch>
            <a:fillRect/>
          </a:stretch>
        </p:blipFill>
        <p:spPr>
          <a:xfrm>
            <a:off x="2210175" y="52957"/>
            <a:ext cx="2321482" cy="745054"/>
          </a:xfrm>
          <a:prstGeom prst="rect">
            <a:avLst/>
          </a:prstGeom>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82745"/>
            <a:ext cx="1124465" cy="118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b="1" dirty="0">
                <a:latin typeface="Times New Roman" panose="02020603050405020304" pitchFamily="18" charset="0"/>
                <a:cs typeface="Times New Roman" panose="02020603050405020304" pitchFamily="18" charset="0"/>
              </a:rPr>
              <a:t>KINR at </a:t>
            </a:r>
            <a:r>
              <a:rPr lang="en-US" sz="2400" b="1" dirty="0" err="1">
                <a:latin typeface="Times New Roman" panose="02020603050405020304" pitchFamily="18" charset="0"/>
                <a:cs typeface="Times New Roman" panose="02020603050405020304" pitchFamily="18" charset="0"/>
              </a:rPr>
              <a:t>LHCb</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FUTURE activity </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2027-2040)</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Experimental Setup (Upgrade </a:t>
            </a:r>
            <a:r>
              <a:rPr lang="en-US" sz="2400" b="1" dirty="0" smtClean="0">
                <a:latin typeface="Times New Roman" panose="02020603050405020304" pitchFamily="18" charset="0"/>
                <a:cs typeface="Times New Roman" panose="02020603050405020304" pitchFamily="18" charset="0"/>
              </a:rPr>
              <a:t>II </a:t>
            </a:r>
            <a:r>
              <a:rPr lang="en-US" sz="2400" b="1" dirty="0">
                <a:latin typeface="Times New Roman" panose="02020603050405020304" pitchFamily="18" charset="0"/>
                <a:cs typeface="Times New Roman" panose="02020603050405020304" pitchFamily="18" charset="0"/>
              </a:rPr>
              <a:t>)</a:t>
            </a:r>
            <a:r>
              <a:rPr lang="ru-RU" sz="2400" b="1" dirty="0"/>
              <a:t/>
            </a:r>
            <a:br>
              <a:rPr lang="ru-RU" sz="2400" b="1" dirty="0"/>
            </a:br>
            <a:endParaRPr lang="ru-RU" sz="2400" dirty="0"/>
          </a:p>
        </p:txBody>
      </p:sp>
      <p:sp>
        <p:nvSpPr>
          <p:cNvPr id="3" name="Объект 2"/>
          <p:cNvSpPr>
            <a:spLocks noGrp="1"/>
          </p:cNvSpPr>
          <p:nvPr>
            <p:ph idx="1"/>
          </p:nvPr>
        </p:nvSpPr>
        <p:spPr/>
        <p:txBody>
          <a:bodyPr>
            <a:normAutofit/>
          </a:bodyPr>
          <a:lstStyle/>
          <a:p>
            <a:pPr algn="just"/>
            <a:r>
              <a:rPr lang="en-US" sz="2400" b="1" dirty="0" err="1" smtClean="0">
                <a:latin typeface="Times New Roman" panose="02020603050405020304" pitchFamily="18" charset="0"/>
                <a:cs typeface="Times New Roman" panose="02020603050405020304" pitchFamily="18" charset="0"/>
              </a:rPr>
              <a:t>LHCb</a:t>
            </a:r>
            <a:r>
              <a:rPr lang="en-US" sz="2400" b="1" dirty="0" smtClean="0">
                <a:latin typeface="Times New Roman" panose="02020603050405020304" pitchFamily="18" charset="0"/>
                <a:cs typeface="Times New Roman" panose="02020603050405020304" pitchFamily="18" charset="0"/>
              </a:rPr>
              <a:t> will be operated at instantaneous luminosity </a:t>
            </a:r>
            <a:r>
              <a:rPr lang="en-US" sz="2400" b="1" dirty="0">
                <a:latin typeface="Times New Roman" panose="02020603050405020304" pitchFamily="18" charset="0"/>
                <a:cs typeface="Times New Roman" panose="02020603050405020304" pitchFamily="18" charset="0"/>
              </a:rPr>
              <a:t>increased by two orders of magnitude compared </a:t>
            </a:r>
            <a:r>
              <a:rPr lang="en-US" sz="2400" b="1" dirty="0" smtClean="0">
                <a:latin typeface="Times New Roman" panose="02020603050405020304" pitchFamily="18" charset="0"/>
                <a:cs typeface="Times New Roman" panose="02020603050405020304" pitchFamily="18" charset="0"/>
              </a:rPr>
              <a:t>to RUN1 in the new </a:t>
            </a:r>
            <a:r>
              <a:rPr lang="en-US" sz="2400" b="1" dirty="0">
                <a:latin typeface="Times New Roman" panose="02020603050405020304" pitchFamily="18" charset="0"/>
                <a:cs typeface="Times New Roman" panose="02020603050405020304" pitchFamily="18" charset="0"/>
              </a:rPr>
              <a:t>series of physical measurements  in the HL-LHC era (2030-2040) </a:t>
            </a:r>
            <a:r>
              <a:rPr lang="en-US" sz="2400" b="1" dirty="0" smtClean="0">
                <a:latin typeface="Times New Roman" panose="02020603050405020304" pitchFamily="18" charset="0"/>
                <a:cs typeface="Times New Roman" panose="02020603050405020304" pitchFamily="18" charset="0"/>
              </a:rPr>
              <a:t>.</a:t>
            </a:r>
          </a:p>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KINR </a:t>
            </a:r>
            <a:r>
              <a:rPr lang="en-US" sz="2400" b="1" dirty="0">
                <a:latin typeface="Times New Roman" panose="02020603050405020304" pitchFamily="18" charset="0"/>
                <a:cs typeface="Times New Roman" panose="02020603050405020304" pitchFamily="18" charset="0"/>
              </a:rPr>
              <a:t>Scientists </a:t>
            </a:r>
            <a:r>
              <a:rPr lang="en-US" sz="2400" b="1" dirty="0" smtClean="0">
                <a:latin typeface="Times New Roman" panose="02020603050405020304" pitchFamily="18" charset="0"/>
                <a:cs typeface="Times New Roman" panose="02020603050405020304" pitchFamily="18" charset="0"/>
              </a:rPr>
              <a:t> participate </a:t>
            </a:r>
            <a:r>
              <a:rPr lang="en-US" sz="2400" b="1" dirty="0">
                <a:latin typeface="Times New Roman" panose="02020603050405020304" pitchFamily="18" charset="0"/>
                <a:cs typeface="Times New Roman" panose="02020603050405020304" pitchFamily="18" charset="0"/>
              </a:rPr>
              <a:t>in the </a:t>
            </a:r>
            <a:r>
              <a:rPr lang="en-US" sz="2400" b="1" dirty="0" err="1">
                <a:latin typeface="Times New Roman" panose="02020603050405020304" pitchFamily="18" charset="0"/>
                <a:cs typeface="Times New Roman" panose="02020603050405020304" pitchFamily="18" charset="0"/>
              </a:rPr>
              <a:t>LHCb</a:t>
            </a:r>
            <a:r>
              <a:rPr lang="en-US" sz="2400" b="1" dirty="0">
                <a:latin typeface="Times New Roman" panose="02020603050405020304" pitchFamily="18" charset="0"/>
                <a:cs typeface="Times New Roman" panose="02020603050405020304" pitchFamily="18" charset="0"/>
              </a:rPr>
              <a:t> UPGRADE II </a:t>
            </a:r>
            <a:r>
              <a:rPr lang="en-US" sz="2400" b="1" dirty="0" smtClean="0">
                <a:latin typeface="Times New Roman" panose="02020603050405020304" pitchFamily="18" charset="0"/>
                <a:cs typeface="Times New Roman" panose="02020603050405020304" pitchFamily="18" charset="0"/>
              </a:rPr>
              <a:t>Program, </a:t>
            </a:r>
            <a:r>
              <a:rPr lang="en-US" sz="2400" b="1" dirty="0">
                <a:latin typeface="Times New Roman" panose="02020603050405020304" pitchFamily="18" charset="0"/>
                <a:cs typeface="Times New Roman" panose="02020603050405020304" pitchFamily="18" charset="0"/>
              </a:rPr>
              <a:t>developing a new monitoring system (RMS-R4</a:t>
            </a:r>
            <a:r>
              <a:rPr lang="en-US" sz="2400" b="1" dirty="0" smtClean="0">
                <a:latin typeface="Times New Roman" panose="02020603050405020304" pitchFamily="18" charset="0"/>
                <a:cs typeface="Times New Roman" panose="02020603050405020304" pitchFamily="18" charset="0"/>
              </a:rPr>
              <a:t>). </a:t>
            </a:r>
          </a:p>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cientists </a:t>
            </a:r>
            <a:r>
              <a:rPr lang="en-US" sz="2400" b="1" dirty="0">
                <a:latin typeface="Times New Roman" panose="02020603050405020304" pitchFamily="18" charset="0"/>
                <a:cs typeface="Times New Roman" panose="02020603050405020304" pitchFamily="18" charset="0"/>
              </a:rPr>
              <a:t>from the </a:t>
            </a:r>
            <a:r>
              <a:rPr lang="en-US" sz="2400" b="1" dirty="0" smtClean="0">
                <a:latin typeface="Times New Roman" panose="02020603050405020304" pitchFamily="18" charset="0"/>
                <a:cs typeface="Times New Roman" panose="02020603050405020304" pitchFamily="18" charset="0"/>
              </a:rPr>
              <a:t>KINR, </a:t>
            </a:r>
            <a:r>
              <a:rPr lang="en-US" sz="2400" b="1" dirty="0">
                <a:latin typeface="Times New Roman" panose="02020603050405020304" pitchFamily="18" charset="0"/>
                <a:cs typeface="Times New Roman" panose="02020603050405020304" pitchFamily="18" charset="0"/>
              </a:rPr>
              <a:t>as </a:t>
            </a:r>
            <a:r>
              <a:rPr lang="en-US" sz="2400" b="1" dirty="0" smtClean="0">
                <a:latin typeface="Times New Roman" panose="02020603050405020304" pitchFamily="18" charset="0"/>
                <a:cs typeface="Times New Roman" panose="02020603050405020304" pitchFamily="18" charset="0"/>
              </a:rPr>
              <a:t>members </a:t>
            </a:r>
            <a:r>
              <a:rPr lang="en-US" sz="2400" b="1" dirty="0">
                <a:latin typeface="Times New Roman" panose="02020603050405020304" pitchFamily="18" charset="0"/>
                <a:cs typeface="Times New Roman" panose="02020603050405020304" pitchFamily="18" charset="0"/>
              </a:rPr>
              <a:t>of the </a:t>
            </a:r>
            <a:r>
              <a:rPr lang="en-US" sz="2400" b="1" dirty="0" err="1">
                <a:latin typeface="Times New Roman" panose="02020603050405020304" pitchFamily="18" charset="0"/>
                <a:cs typeface="Times New Roman" panose="02020603050405020304" pitchFamily="18" charset="0"/>
              </a:rPr>
              <a:t>LHCb</a:t>
            </a:r>
            <a:r>
              <a:rPr lang="en-US" sz="2400" b="1" dirty="0">
                <a:latin typeface="Times New Roman" panose="02020603050405020304" pitchFamily="18" charset="0"/>
                <a:cs typeface="Times New Roman" panose="02020603050405020304" pitchFamily="18" charset="0"/>
              </a:rPr>
              <a:t> Collaboration were </a:t>
            </a:r>
            <a:r>
              <a:rPr lang="en-US" sz="2400" b="1" dirty="0" smtClean="0">
                <a:latin typeface="Times New Roman" panose="02020603050405020304" pitchFamily="18" charset="0"/>
                <a:cs typeface="Times New Roman" panose="02020603050405020304" pitchFamily="18" charset="0"/>
              </a:rPr>
              <a:t>awarded “Breakthrough </a:t>
            </a:r>
            <a:r>
              <a:rPr lang="en-US" sz="2400" b="1" dirty="0">
                <a:latin typeface="Times New Roman" panose="02020603050405020304" pitchFamily="18" charset="0"/>
                <a:cs typeface="Times New Roman" panose="02020603050405020304" pitchFamily="18" charset="0"/>
              </a:rPr>
              <a:t>Prize in Fundamental </a:t>
            </a:r>
            <a:r>
              <a:rPr lang="en-US" sz="2400" b="1" dirty="0" smtClean="0">
                <a:latin typeface="Times New Roman" panose="02020603050405020304" pitchFamily="18" charset="0"/>
                <a:cs typeface="Times New Roman" panose="02020603050405020304" pitchFamily="18" charset="0"/>
              </a:rPr>
              <a:t>Physics” in the year 2025.</a:t>
            </a:r>
            <a:endParaRPr lang="ru-RU" sz="2400"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913993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9" y="75732"/>
            <a:ext cx="8370039" cy="762468"/>
          </a:xfrm>
        </p:spPr>
        <p:txBody>
          <a:bodyPr>
            <a:noAutofit/>
          </a:bodyPr>
          <a:lstStyle/>
          <a:p>
            <a:r>
              <a:rPr lang="en-US" sz="2400" b="1" dirty="0" smtClean="0">
                <a:latin typeface="Times New Roman" panose="02020603050405020304" pitchFamily="18" charset="0"/>
                <a:cs typeface="Times New Roman" panose="02020603050405020304" pitchFamily="18" charset="0"/>
              </a:rPr>
              <a:t> FUTURE of KINR at the </a:t>
            </a:r>
            <a:r>
              <a:rPr lang="en-US" sz="2400" b="1" dirty="0" err="1" smtClean="0">
                <a:latin typeface="Times New Roman" panose="02020603050405020304" pitchFamily="18" charset="0"/>
                <a:cs typeface="Times New Roman" panose="02020603050405020304" pitchFamily="18" charset="0"/>
              </a:rPr>
              <a:t>LHCb</a:t>
            </a:r>
            <a:r>
              <a:rPr lang="en-US" sz="2400" b="1" dirty="0" smtClean="0">
                <a:latin typeface="Times New Roman" panose="02020603050405020304" pitchFamily="18" charset="0"/>
                <a:cs typeface="Times New Roman" panose="02020603050405020304" pitchFamily="18" charset="0"/>
              </a:rPr>
              <a:t> (CERN)</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Contribution to European Strategy in Particle Physics (ESPP)</a:t>
            </a:r>
            <a:endParaRPr lang="ru-RU" sz="2400"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dirty="0"/>
          </a:p>
        </p:txBody>
      </p:sp>
      <p:sp>
        <p:nvSpPr>
          <p:cNvPr id="6" name="Прямоугольник 5"/>
          <p:cNvSpPr/>
          <p:nvPr/>
        </p:nvSpPr>
        <p:spPr>
          <a:xfrm>
            <a:off x="15240" y="830580"/>
            <a:ext cx="8583398" cy="5547673"/>
          </a:xfrm>
          <a:prstGeom prst="rect">
            <a:avLst/>
          </a:prstGeom>
        </p:spPr>
        <p:txBody>
          <a:bodyPr wrap="square">
            <a:spAutoFit/>
          </a:bodyPr>
          <a:lstStyle/>
          <a:p>
            <a:r>
              <a:rPr lang="en-US" sz="2400" b="1" dirty="0" smtClean="0">
                <a:solidFill>
                  <a:srgbClr val="000000"/>
                </a:solidFill>
                <a:latin typeface="Times New Roman" panose="02020603050405020304" pitchFamily="18" charset="0"/>
                <a:cs typeface="Times New Roman" panose="02020603050405020304" pitchFamily="18" charset="0"/>
              </a:rPr>
              <a:t>Workshop HEP -TEC-2025</a:t>
            </a:r>
          </a:p>
          <a:p>
            <a:r>
              <a:rPr lang="en-US" sz="2400" b="1" dirty="0">
                <a:solidFill>
                  <a:srgbClr val="000000"/>
                </a:solidFill>
                <a:latin typeface="Times New Roman" panose="02020603050405020304" pitchFamily="18" charset="0"/>
                <a:cs typeface="Times New Roman" panose="02020603050405020304" pitchFamily="18" charset="0"/>
              </a:rPr>
              <a:t>i</a:t>
            </a:r>
            <a:r>
              <a:rPr lang="en-US" sz="2400" b="1" dirty="0" smtClean="0">
                <a:solidFill>
                  <a:srgbClr val="000000"/>
                </a:solidFill>
                <a:latin typeface="Times New Roman" panose="02020603050405020304" pitchFamily="18" charset="0"/>
                <a:cs typeface="Times New Roman" panose="02020603050405020304" pitchFamily="18" charset="0"/>
              </a:rPr>
              <a:t>ncluded ESPP issues from the KINR side.</a:t>
            </a:r>
          </a:p>
          <a:p>
            <a:r>
              <a:rPr lang="en-US" sz="2400" b="1" u="sng" dirty="0" smtClean="0">
                <a:solidFill>
                  <a:srgbClr val="000000"/>
                </a:solidFill>
                <a:latin typeface="Times New Roman" panose="02020603050405020304" pitchFamily="18" charset="0"/>
                <a:cs typeface="Times New Roman" panose="02020603050405020304" pitchFamily="18" charset="0"/>
              </a:rPr>
              <a:t>Physics</a:t>
            </a:r>
            <a:r>
              <a:rPr lang="en-US" sz="2400" b="1" dirty="0" smtClean="0">
                <a:solidFill>
                  <a:srgbClr val="000000"/>
                </a:solidFill>
                <a:latin typeface="Times New Roman" panose="02020603050405020304" pitchFamily="18" charset="0"/>
                <a:cs typeface="Times New Roman" panose="02020603050405020304" pitchFamily="18" charset="0"/>
              </a:rPr>
              <a:t>. </a:t>
            </a:r>
          </a:p>
          <a:p>
            <a:pPr marL="342900" indent="-342900" algn="just">
              <a:buAutoNum type="arabicPeriod"/>
            </a:pPr>
            <a:r>
              <a:rPr lang="en-US" sz="1600" b="1" dirty="0" smtClean="0">
                <a:solidFill>
                  <a:srgbClr val="000000"/>
                </a:solidFill>
                <a:latin typeface="Times New Roman" panose="02020603050405020304" pitchFamily="18" charset="0"/>
                <a:cs typeface="Times New Roman" panose="02020603050405020304" pitchFamily="18" charset="0"/>
              </a:rPr>
              <a:t>CP – violation, as the way to NEW Physics</a:t>
            </a:r>
          </a:p>
          <a:p>
            <a:pPr marL="342900" indent="-342900" algn="just">
              <a:buAutoNum type="arabicPeriod"/>
            </a:pPr>
            <a:endParaRPr lang="en-US" sz="16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AutoNum type="arabicPeriod"/>
            </a:pPr>
            <a:r>
              <a:rPr lang="en-US" sz="1600" b="1" dirty="0" smtClean="0">
                <a:solidFill>
                  <a:srgbClr val="000000"/>
                </a:solidFill>
                <a:latin typeface="Times New Roman" panose="02020603050405020304" pitchFamily="18" charset="0"/>
                <a:cs typeface="Times New Roman" panose="02020603050405020304" pitchFamily="18" charset="0"/>
              </a:rPr>
              <a:t> K</a:t>
            </a:r>
            <a:r>
              <a:rPr lang="en-US" sz="1600" b="1" baseline="-25000" dirty="0" smtClean="0">
                <a:solidFill>
                  <a:srgbClr val="000000"/>
                </a:solidFill>
                <a:latin typeface="Times New Roman" panose="02020603050405020304" pitchFamily="18" charset="0"/>
                <a:cs typeface="Times New Roman" panose="02020603050405020304" pitchFamily="18" charset="0"/>
              </a:rPr>
              <a:t>0</a:t>
            </a:r>
            <a:r>
              <a:rPr lang="en-US" sz="1600" b="1" baseline="30000" dirty="0" smtClean="0">
                <a:solidFill>
                  <a:srgbClr val="000000"/>
                </a:solidFill>
                <a:latin typeface="Times New Roman" panose="02020603050405020304" pitchFamily="18" charset="0"/>
                <a:cs typeface="Times New Roman" panose="02020603050405020304" pitchFamily="18" charset="0"/>
              </a:rPr>
              <a:t>S </a:t>
            </a:r>
            <a:r>
              <a:rPr lang="en-US" sz="1600" b="1" dirty="0">
                <a:solidFill>
                  <a:srgbClr val="000000"/>
                </a:solidFill>
                <a:latin typeface="Times New Roman" panose="02020603050405020304" pitchFamily="18" charset="0"/>
                <a:cs typeface="Times New Roman" panose="02020603050405020304" pitchFamily="18" charset="0"/>
              </a:rPr>
              <a:t>,</a:t>
            </a:r>
            <a:r>
              <a:rPr lang="en-US" sz="1600" b="1" dirty="0" smtClean="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Λ </a:t>
            </a:r>
            <a:r>
              <a:rPr lang="en-US" sz="1600" b="1" dirty="0" smtClean="0">
                <a:solidFill>
                  <a:srgbClr val="000000"/>
                </a:solidFill>
                <a:latin typeface="Times New Roman" panose="02020603050405020304" pitchFamily="18" charset="0"/>
                <a:cs typeface="Times New Roman" panose="02020603050405020304" pitchFamily="18" charset="0"/>
              </a:rPr>
              <a:t>,  - QCD Phase </a:t>
            </a:r>
            <a:r>
              <a:rPr lang="en-US" sz="1600" b="1" dirty="0" err="1" smtClean="0">
                <a:solidFill>
                  <a:srgbClr val="000000"/>
                </a:solidFill>
                <a:latin typeface="Times New Roman" panose="02020603050405020304" pitchFamily="18" charset="0"/>
                <a:cs typeface="Times New Roman" panose="02020603050405020304" pitchFamily="18" charset="0"/>
              </a:rPr>
              <a:t>diagramm</a:t>
            </a:r>
            <a:r>
              <a:rPr lang="en-US" sz="1600" b="1" dirty="0" smtClean="0">
                <a:solidFill>
                  <a:srgbClr val="000000"/>
                </a:solidFill>
                <a:latin typeface="Times New Roman" panose="02020603050405020304" pitchFamily="18" charset="0"/>
                <a:cs typeface="Times New Roman" panose="02020603050405020304" pitchFamily="18" charset="0"/>
              </a:rPr>
              <a:t> peculiarities</a:t>
            </a:r>
          </a:p>
          <a:p>
            <a:pPr marL="342900" indent="-342900" algn="just">
              <a:buAutoNum type="arabicPeriod"/>
            </a:pPr>
            <a:endParaRPr lang="en-US" sz="16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buAutoNum type="arabicPeriod"/>
            </a:pPr>
            <a:r>
              <a:rPr lang="en-US" sz="1600" b="1" dirty="0">
                <a:solidFill>
                  <a:srgbClr val="000000"/>
                </a:solidFill>
                <a:latin typeface="Times New Roman" panose="02020603050405020304" pitchFamily="18" charset="0"/>
                <a:cs typeface="Times New Roman" panose="02020603050405020304" pitchFamily="18" charset="0"/>
              </a:rPr>
              <a:t>C</a:t>
            </a:r>
            <a:r>
              <a:rPr lang="en-US" sz="1600" b="1" dirty="0" smtClean="0">
                <a:solidFill>
                  <a:srgbClr val="000000"/>
                </a:solidFill>
                <a:latin typeface="Times New Roman" panose="02020603050405020304" pitchFamily="18" charset="0"/>
                <a:cs typeface="Times New Roman" panose="02020603050405020304" pitchFamily="18" charset="0"/>
              </a:rPr>
              <a:t>harged hadrons modification factors, impact of final state multiplicities: colliding and fixed target modes (EURIZON FP and EIRENE (MPG) projects.</a:t>
            </a:r>
          </a:p>
          <a:p>
            <a:pPr marL="342900" indent="-342900" algn="just">
              <a:buAutoNum type="arabicPeriod"/>
            </a:pPr>
            <a:endParaRPr lang="en-US" sz="1600" b="1" dirty="0" smtClean="0">
              <a:solidFill>
                <a:srgbClr val="000000"/>
              </a:solidFill>
              <a:latin typeface="Times New Roman" panose="02020603050405020304" pitchFamily="18" charset="0"/>
              <a:cs typeface="Times New Roman" panose="02020603050405020304" pitchFamily="18" charset="0"/>
            </a:endParaRPr>
          </a:p>
          <a:p>
            <a:pPr algn="just"/>
            <a:r>
              <a:rPr lang="en-US" b="1" dirty="0">
                <a:solidFill>
                  <a:srgbClr val="000000"/>
                </a:solidFill>
                <a:latin typeface="Times New Roman" panose="02020603050405020304" pitchFamily="18" charset="0"/>
                <a:cs typeface="Times New Roman" panose="02020603050405020304" pitchFamily="18" charset="0"/>
              </a:rPr>
              <a:t>4</a:t>
            </a:r>
            <a:r>
              <a:rPr lang="en-US" b="1" dirty="0" smtClean="0">
                <a:solidFill>
                  <a:srgbClr val="000000"/>
                </a:solidFill>
                <a:latin typeface="Times New Roman" panose="02020603050405020304" pitchFamily="18" charset="0"/>
                <a:cs typeface="Times New Roman" panose="02020603050405020304" pitchFamily="18" charset="0"/>
              </a:rPr>
              <a:t>. Physics and Techniques of the triple nuclear collisions – new horizons.</a:t>
            </a:r>
          </a:p>
          <a:p>
            <a:pPr algn="just"/>
            <a:r>
              <a:rPr lang="en-US" b="1" dirty="0" smtClean="0">
                <a:solidFill>
                  <a:schemeClr val="bg2">
                    <a:lumMod val="25000"/>
                  </a:schemeClr>
                </a:solidFill>
                <a:latin typeface="Times New Roman" panose="02020603050405020304" pitchFamily="18" charset="0"/>
                <a:cs typeface="Times New Roman" panose="02020603050405020304" pitchFamily="18" charset="0"/>
              </a:rPr>
              <a:t>Events </a:t>
            </a:r>
            <a:r>
              <a:rPr lang="en-US" b="1" dirty="0">
                <a:solidFill>
                  <a:schemeClr val="bg2">
                    <a:lumMod val="25000"/>
                  </a:schemeClr>
                </a:solidFill>
                <a:latin typeface="Times New Roman" panose="02020603050405020304" pitchFamily="18" charset="0"/>
                <a:cs typeface="Times New Roman" panose="02020603050405020304" pitchFamily="18" charset="0"/>
              </a:rPr>
              <a:t>with three nuclei interaction !</a:t>
            </a:r>
          </a:p>
          <a:p>
            <a:pPr marL="342900" lvl="1" algn="just"/>
            <a:r>
              <a:rPr lang="en-US" sz="1400" b="1" dirty="0">
                <a:solidFill>
                  <a:schemeClr val="tx2"/>
                </a:solidFill>
                <a:latin typeface="Times New Roman" panose="02020603050405020304" pitchFamily="18" charset="0"/>
                <a:cs typeface="Times New Roman" panose="02020603050405020304" pitchFamily="18" charset="0"/>
              </a:rPr>
              <a:t>Intriguing opportunity with metal </a:t>
            </a:r>
            <a:r>
              <a:rPr lang="en-US" sz="1400" b="1" dirty="0" err="1">
                <a:solidFill>
                  <a:schemeClr val="tx2"/>
                </a:solidFill>
                <a:latin typeface="Times New Roman" panose="02020603050405020304" pitchFamily="18" charset="0"/>
                <a:cs typeface="Times New Roman" panose="02020603050405020304" pitchFamily="18" charset="0"/>
              </a:rPr>
              <a:t>microstrip</a:t>
            </a:r>
            <a:r>
              <a:rPr lang="en-US" sz="1400" b="1" dirty="0">
                <a:solidFill>
                  <a:schemeClr val="tx2"/>
                </a:solidFill>
                <a:latin typeface="Times New Roman" panose="02020603050405020304" pitchFamily="18" charset="0"/>
                <a:cs typeface="Times New Roman" panose="02020603050405020304" pitchFamily="18" charset="0"/>
              </a:rPr>
              <a:t> target – never explored in earlier experiments ! </a:t>
            </a:r>
          </a:p>
          <a:p>
            <a:pPr marL="600075" lvl="1" indent="-257175" algn="just">
              <a:buFont typeface="Arial" panose="020B0604020202020204" pitchFamily="34" charset="0"/>
              <a:buChar char="•"/>
            </a:pPr>
            <a:r>
              <a:rPr lang="en-US" sz="1350" b="1" dirty="0">
                <a:solidFill>
                  <a:schemeClr val="tx2"/>
                </a:solidFill>
                <a:latin typeface="Times New Roman" panose="02020603050405020304" pitchFamily="18" charset="0"/>
                <a:cs typeface="Times New Roman" panose="02020603050405020304" pitchFamily="18" charset="0"/>
              </a:rPr>
              <a:t>Might be very interesting </a:t>
            </a:r>
            <a:r>
              <a:rPr lang="en-US" sz="1350" b="1" dirty="0" smtClean="0">
                <a:solidFill>
                  <a:schemeClr val="tx2"/>
                </a:solidFill>
                <a:latin typeface="Times New Roman" panose="02020603050405020304" pitchFamily="18" charset="0"/>
                <a:cs typeface="Times New Roman" panose="02020603050405020304" pitchFamily="18" charset="0"/>
              </a:rPr>
              <a:t>phenomenon:</a:t>
            </a:r>
            <a:endParaRPr lang="en-US" sz="1350" b="1" dirty="0">
              <a:solidFill>
                <a:schemeClr val="tx2"/>
              </a:solidFill>
              <a:latin typeface="Times New Roman" panose="02020603050405020304" pitchFamily="18" charset="0"/>
              <a:cs typeface="Times New Roman" panose="02020603050405020304" pitchFamily="18" charset="0"/>
            </a:endParaRPr>
          </a:p>
          <a:p>
            <a:pPr marL="600075" lvl="1" indent="-257175" algn="just">
              <a:buFont typeface="Arial" panose="020B0604020202020204" pitchFamily="34" charset="0"/>
              <a:buChar char="•"/>
            </a:pPr>
            <a:endParaRPr lang="en-US" sz="1500" b="1" dirty="0" smtClean="0">
              <a:latin typeface="Times New Roman" panose="02020603050405020304" pitchFamily="18" charset="0"/>
              <a:cs typeface="Times New Roman" panose="02020603050405020304" pitchFamily="18" charset="0"/>
            </a:endParaRPr>
          </a:p>
          <a:p>
            <a:pPr marL="600075" lvl="1" indent="-257175" algn="just">
              <a:buFont typeface="Arial" panose="020B0604020202020204" pitchFamily="34" charset="0"/>
              <a:buChar char="•"/>
            </a:pPr>
            <a:r>
              <a:rPr lang="en-US" sz="1500" b="1" dirty="0" smtClean="0">
                <a:latin typeface="Times New Roman" panose="02020603050405020304" pitchFamily="18" charset="0"/>
                <a:cs typeface="Times New Roman" panose="02020603050405020304" pitchFamily="18" charset="0"/>
              </a:rPr>
              <a:t>What </a:t>
            </a:r>
            <a:r>
              <a:rPr lang="en-US" sz="1500" b="1" dirty="0">
                <a:latin typeface="Times New Roman" panose="02020603050405020304" pitchFamily="18" charset="0"/>
                <a:cs typeface="Times New Roman" panose="02020603050405020304" pitchFamily="18" charset="0"/>
              </a:rPr>
              <a:t>will be the Equation of State ? </a:t>
            </a:r>
          </a:p>
          <a:p>
            <a:pPr marL="600075" lvl="1" indent="-257175" algn="just">
              <a:buFont typeface="Arial" panose="020B0604020202020204" pitchFamily="34" charset="0"/>
              <a:buChar char="•"/>
            </a:pPr>
            <a:endParaRPr lang="en-US" sz="1500" b="1" dirty="0" smtClean="0">
              <a:latin typeface="Times New Roman" panose="02020603050405020304" pitchFamily="18" charset="0"/>
              <a:cs typeface="Times New Roman" panose="02020603050405020304" pitchFamily="18" charset="0"/>
            </a:endParaRPr>
          </a:p>
          <a:p>
            <a:pPr marL="600075" lvl="1" indent="-257175" algn="just">
              <a:buFont typeface="Arial" panose="020B0604020202020204" pitchFamily="34" charset="0"/>
              <a:buChar char="•"/>
            </a:pPr>
            <a:r>
              <a:rPr lang="en-US" sz="1500" b="1" dirty="0" smtClean="0">
                <a:latin typeface="Times New Roman" panose="02020603050405020304" pitchFamily="18" charset="0"/>
                <a:cs typeface="Times New Roman" panose="02020603050405020304" pitchFamily="18" charset="0"/>
              </a:rPr>
              <a:t>Which </a:t>
            </a:r>
            <a:r>
              <a:rPr lang="en-US" sz="1500" b="1" dirty="0">
                <a:latin typeface="Times New Roman" panose="02020603050405020304" pitchFamily="18" charset="0"/>
                <a:cs typeface="Times New Roman" panose="02020603050405020304" pitchFamily="18" charset="0"/>
              </a:rPr>
              <a:t>temperatures and </a:t>
            </a:r>
            <a:r>
              <a:rPr lang="en-US" sz="1500" b="1" dirty="0" smtClean="0">
                <a:latin typeface="Times New Roman" panose="02020603050405020304" pitchFamily="18" charset="0"/>
                <a:cs typeface="Times New Roman" panose="02020603050405020304" pitchFamily="18" charset="0"/>
              </a:rPr>
              <a:t>densities</a:t>
            </a:r>
          </a:p>
          <a:p>
            <a:pPr marL="600075" lvl="1" indent="-257175" algn="just">
              <a:buFont typeface="Arial" panose="020B0604020202020204" pitchFamily="34" charset="0"/>
              <a:buChar char="•"/>
            </a:pPr>
            <a:r>
              <a:rPr lang="en-US" sz="1500" b="1" dirty="0" smtClean="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of the hot matter part might be ?</a:t>
            </a:r>
          </a:p>
          <a:p>
            <a:pPr algn="just"/>
            <a:endParaRPr lang="en-US" sz="1600" b="1" dirty="0" smtClean="0">
              <a:solidFill>
                <a:srgbClr val="000000"/>
              </a:solidFill>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2"/>
          <a:stretch>
            <a:fillRect/>
          </a:stretch>
        </p:blipFill>
        <p:spPr>
          <a:xfrm>
            <a:off x="4572000" y="1066800"/>
            <a:ext cx="4038600" cy="663054"/>
          </a:xfrm>
          <a:prstGeom prst="rect">
            <a:avLst/>
          </a:prstGeom>
        </p:spPr>
      </p:pic>
      <p:sp>
        <p:nvSpPr>
          <p:cNvPr id="3" name="Номер слайда 2"/>
          <p:cNvSpPr>
            <a:spLocks noGrp="1"/>
          </p:cNvSpPr>
          <p:nvPr>
            <p:ph type="sldNum" sz="quarter" idx="12"/>
          </p:nvPr>
        </p:nvSpPr>
        <p:spPr/>
        <p:txBody>
          <a:bodyPr/>
          <a:lstStyle/>
          <a:p>
            <a:fld id="{B6F15528-21DE-4FAA-801E-634DDDAF4B2B}" type="slidenum">
              <a:rPr lang="en-US" smtClean="0"/>
              <a:pPr/>
              <a:t>11</a:t>
            </a:fld>
            <a:endParaRPr lang="en-US"/>
          </a:p>
        </p:txBody>
      </p:sp>
      <p:pic>
        <p:nvPicPr>
          <p:cNvPr id="9" name="Content Placeholder 3"/>
          <p:cNvPicPr>
            <a:picLocks noGrp="1" noChangeAspect="1"/>
          </p:cNvPicPr>
          <p:nvPr>
            <p:ph idx="1"/>
          </p:nvPr>
        </p:nvPicPr>
        <p:blipFill>
          <a:blip r:embed="rId3"/>
          <a:stretch>
            <a:fillRect/>
          </a:stretch>
        </p:blipFill>
        <p:spPr>
          <a:xfrm>
            <a:off x="4045557" y="4443730"/>
            <a:ext cx="3948485" cy="1596317"/>
          </a:xfrm>
          <a:prstGeom prst="rect">
            <a:avLst/>
          </a:prstGeom>
        </p:spPr>
      </p:pic>
    </p:spTree>
    <p:extLst>
      <p:ext uri="{BB962C8B-B14F-4D97-AF65-F5344CB8AC3E}">
        <p14:creationId xmlns:p14="http://schemas.microsoft.com/office/powerpoint/2010/main" val="412852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Brief Summary on  </a:t>
            </a:r>
            <a:r>
              <a:rPr lang="en-US" sz="2400" b="1" dirty="0" smtClean="0">
                <a:latin typeface="Times New Roman" panose="02020603050405020304" pitchFamily="18" charset="0"/>
                <a:cs typeface="Times New Roman" panose="02020603050405020304" pitchFamily="18" charset="0"/>
              </a:rPr>
              <a:t>Achievements </a:t>
            </a:r>
            <a:r>
              <a:rPr lang="en-US" sz="2400" b="1" dirty="0" smtClean="0">
                <a:latin typeface="Times New Roman" panose="02020603050405020304" pitchFamily="18" charset="0"/>
                <a:cs typeface="Times New Roman" panose="02020603050405020304" pitchFamily="18" charset="0"/>
              </a:rPr>
              <a:t>and Challenges in the </a:t>
            </a:r>
            <a:r>
              <a:rPr lang="en-US" sz="2400" b="1" dirty="0" err="1" smtClean="0">
                <a:latin typeface="Times New Roman" panose="02020603050405020304" pitchFamily="18" charset="0"/>
                <a:cs typeface="Times New Roman" panose="02020603050405020304" pitchFamily="18" charset="0"/>
              </a:rPr>
              <a:t>LHCb</a:t>
            </a:r>
            <a:r>
              <a:rPr lang="en-US" sz="2400" b="1" dirty="0" smtClean="0">
                <a:latin typeface="Times New Roman" panose="02020603050405020304" pitchFamily="18" charset="0"/>
                <a:cs typeface="Times New Roman" panose="02020603050405020304" pitchFamily="18" charset="0"/>
              </a:rPr>
              <a:t> 2024</a:t>
            </a:r>
            <a:endParaRPr lang="ru-RU" sz="2400" dirty="0"/>
          </a:p>
        </p:txBody>
      </p:sp>
      <p:sp>
        <p:nvSpPr>
          <p:cNvPr id="3" name="Объект 2"/>
          <p:cNvSpPr>
            <a:spLocks noGrp="1"/>
          </p:cNvSpPr>
          <p:nvPr>
            <p:ph idx="1"/>
          </p:nvPr>
        </p:nvSpPr>
        <p:spPr/>
        <p:txBody>
          <a:bodyPr>
            <a:normAutofit fontScale="85000" lnSpcReduction="10000"/>
          </a:bodyPr>
          <a:lstStyle/>
          <a:p>
            <a:pPr algn="just">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Our </a:t>
            </a:r>
            <a:r>
              <a:rPr lang="en-US" sz="1800" b="1" dirty="0" smtClean="0">
                <a:latin typeface="Times New Roman" panose="02020603050405020304" pitchFamily="18" charset="0"/>
                <a:cs typeface="Times New Roman" panose="02020603050405020304" pitchFamily="18" charset="0"/>
              </a:rPr>
              <a:t>studies revealed several </a:t>
            </a:r>
            <a:r>
              <a:rPr lang="en-US" sz="1800" b="1" dirty="0">
                <a:latin typeface="Times New Roman" panose="02020603050405020304" pitchFamily="18" charset="0"/>
                <a:cs typeface="Times New Roman" panose="02020603050405020304" pitchFamily="18" charset="0"/>
              </a:rPr>
              <a:t>mechanisms of strange hadron </a:t>
            </a:r>
            <a:r>
              <a:rPr lang="en-US" sz="1800" b="1" dirty="0" smtClean="0">
                <a:latin typeface="Times New Roman" panose="02020603050405020304" pitchFamily="18" charset="0"/>
                <a:cs typeface="Times New Roman" panose="02020603050405020304" pitchFamily="18" charset="0"/>
              </a:rPr>
              <a:t>production : Thermodynamics</a:t>
            </a:r>
            <a:r>
              <a:rPr lang="en-US" sz="1800" b="1" dirty="0">
                <a:latin typeface="Times New Roman" panose="02020603050405020304" pitchFamily="18" charset="0"/>
                <a:cs typeface="Times New Roman" panose="02020603050405020304" pitchFamily="18" charset="0"/>
              </a:rPr>
              <a:t>, Hydrodynamics, Coalescence, </a:t>
            </a:r>
            <a:r>
              <a:rPr lang="en-US" sz="1800" b="1" dirty="0" smtClean="0">
                <a:latin typeface="Times New Roman" panose="02020603050405020304" pitchFamily="18" charset="0"/>
                <a:cs typeface="Times New Roman" panose="02020603050405020304" pitchFamily="18" charset="0"/>
              </a:rPr>
              <a:t>Jet </a:t>
            </a:r>
            <a:r>
              <a:rPr lang="en-US" sz="1800" b="1" dirty="0">
                <a:latin typeface="Times New Roman" panose="02020603050405020304" pitchFamily="18" charset="0"/>
                <a:cs typeface="Times New Roman" panose="02020603050405020304" pitchFamily="18" charset="0"/>
              </a:rPr>
              <a:t>Fragmentation hybrid </a:t>
            </a:r>
            <a:r>
              <a:rPr lang="en-US" sz="1800" b="1" dirty="0" smtClean="0">
                <a:latin typeface="Times New Roman" panose="02020603050405020304" pitchFamily="18" charset="0"/>
                <a:cs typeface="Times New Roman" panose="02020603050405020304" pitchFamily="18" charset="0"/>
              </a:rPr>
              <a:t>model</a:t>
            </a:r>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The original results </a:t>
            </a:r>
            <a:r>
              <a:rPr lang="en-US" sz="1800" b="1" dirty="0" smtClean="0">
                <a:latin typeface="Times New Roman" panose="02020603050405020304" pitchFamily="18" charset="0"/>
                <a:cs typeface="Times New Roman" panose="02020603050405020304" pitchFamily="18" charset="0"/>
              </a:rPr>
              <a:t>on </a:t>
            </a:r>
            <a:r>
              <a:rPr lang="en-US" sz="1800" b="1" dirty="0">
                <a:latin typeface="Times New Roman" panose="02020603050405020304" pitchFamily="18" charset="0"/>
                <a:cs typeface="Times New Roman" panose="02020603050405020304" pitchFamily="18" charset="0"/>
              </a:rPr>
              <a:t>the ultra-peripheral </a:t>
            </a:r>
            <a:r>
              <a:rPr lang="en-US" sz="1800" b="1" dirty="0" smtClean="0">
                <a:latin typeface="Times New Roman" panose="02020603050405020304" pitchFamily="18" charset="0"/>
                <a:cs typeface="Times New Roman" panose="02020603050405020304" pitchFamily="18" charset="0"/>
              </a:rPr>
              <a:t>production </a:t>
            </a:r>
            <a:r>
              <a:rPr lang="en-US" sz="1800" b="1" dirty="0">
                <a:latin typeface="Times New Roman" panose="02020603050405020304" pitchFamily="18" charset="0"/>
                <a:cs typeface="Times New Roman" panose="02020603050405020304" pitchFamily="18" charset="0"/>
              </a:rPr>
              <a:t>of </a:t>
            </a:r>
            <a:r>
              <a:rPr lang="en-US" sz="1800" b="1" dirty="0" err="1">
                <a:latin typeface="Times New Roman" panose="02020603050405020304" pitchFamily="18" charset="0"/>
                <a:cs typeface="Times New Roman" panose="02020603050405020304" pitchFamily="18" charset="0"/>
              </a:rPr>
              <a:t>charmonium</a:t>
            </a:r>
            <a:r>
              <a:rPr lang="en-US" sz="1800" b="1" dirty="0">
                <a:latin typeface="Times New Roman" panose="02020603050405020304" pitchFamily="18" charset="0"/>
                <a:cs typeface="Times New Roman" panose="02020603050405020304" pitchFamily="18" charset="0"/>
              </a:rPr>
              <a:t> in </a:t>
            </a:r>
            <a:r>
              <a:rPr lang="en-US" sz="1800" b="1" dirty="0" err="1">
                <a:latin typeface="Times New Roman" panose="02020603050405020304" pitchFamily="18" charset="0"/>
                <a:cs typeface="Times New Roman" panose="02020603050405020304" pitchFamily="18" charset="0"/>
              </a:rPr>
              <a:t>Pb-Pb</a:t>
            </a:r>
            <a:r>
              <a:rPr lang="en-US" sz="1800" b="1" dirty="0">
                <a:latin typeface="Times New Roman" panose="02020603050405020304" pitchFamily="18" charset="0"/>
                <a:cs typeface="Times New Roman" panose="02020603050405020304" pitchFamily="18" charset="0"/>
              </a:rPr>
              <a:t> collisions at an energy of 5 </a:t>
            </a:r>
            <a:r>
              <a:rPr lang="en-US" sz="1800" b="1" dirty="0" err="1">
                <a:latin typeface="Times New Roman" panose="02020603050405020304" pitchFamily="18" charset="0"/>
                <a:cs typeface="Times New Roman" panose="02020603050405020304" pitchFamily="18" charset="0"/>
              </a:rPr>
              <a:t>TeV</a:t>
            </a:r>
            <a:r>
              <a:rPr lang="en-US" sz="1800" b="1" dirty="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a:p>
            <a:pPr marL="0" indent="0" algn="just">
              <a:buNone/>
            </a:pP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"toolbox" for the selection of theoretical models is </a:t>
            </a:r>
            <a:r>
              <a:rPr lang="en-US" sz="1800" b="1" dirty="0" smtClean="0">
                <a:latin typeface="Times New Roman" panose="02020603050405020304" pitchFamily="18" charset="0"/>
                <a:cs typeface="Times New Roman" panose="02020603050405020304" pitchFamily="18" charset="0"/>
              </a:rPr>
              <a:t>enriched </a:t>
            </a:r>
            <a:r>
              <a:rPr lang="en-US" sz="1800" b="1" dirty="0">
                <a:latin typeface="Times New Roman" panose="02020603050405020304" pitchFamily="18" charset="0"/>
                <a:cs typeface="Times New Roman" panose="02020603050405020304" pitchFamily="18" charset="0"/>
              </a:rPr>
              <a:t>by experimental data comparing the dependences of the differential cross sections of strange hadron </a:t>
            </a:r>
            <a:r>
              <a:rPr lang="en-US" sz="1800" b="1" dirty="0" smtClean="0">
                <a:latin typeface="Times New Roman" panose="02020603050405020304" pitchFamily="18" charset="0"/>
                <a:cs typeface="Times New Roman" panose="02020603050405020304" pitchFamily="18" charset="0"/>
              </a:rPr>
              <a:t>production </a:t>
            </a:r>
            <a:r>
              <a:rPr lang="en-US" sz="1800" b="1" dirty="0">
                <a:latin typeface="Times New Roman" panose="02020603050405020304" pitchFamily="18" charset="0"/>
                <a:cs typeface="Times New Roman" panose="02020603050405020304" pitchFamily="18" charset="0"/>
              </a:rPr>
              <a:t>in proton-proton and proton-nuclear collisions. </a:t>
            </a: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We </a:t>
            </a:r>
            <a:r>
              <a:rPr lang="en-US" sz="1800" b="1" dirty="0">
                <a:latin typeface="Times New Roman" panose="02020603050405020304" pitchFamily="18" charset="0"/>
                <a:cs typeface="Times New Roman" panose="02020603050405020304" pitchFamily="18" charset="0"/>
              </a:rPr>
              <a:t>have established several powerful criteria for the </a:t>
            </a:r>
            <a:r>
              <a:rPr lang="en-US" sz="1800" b="1" dirty="0" smtClean="0">
                <a:latin typeface="Times New Roman" panose="02020603050405020304" pitchFamily="18" charset="0"/>
                <a:cs typeface="Times New Roman" panose="02020603050405020304" pitchFamily="18" charset="0"/>
              </a:rPr>
              <a:t>selection of </a:t>
            </a:r>
            <a:r>
              <a:rPr lang="en-US" sz="1800" b="1" dirty="0">
                <a:latin typeface="Times New Roman" panose="02020603050405020304" pitchFamily="18" charset="0"/>
                <a:cs typeface="Times New Roman" panose="02020603050405020304" pitchFamily="18" charset="0"/>
              </a:rPr>
              <a:t>t</a:t>
            </a:r>
            <a:r>
              <a:rPr lang="en-US" sz="1800" b="1" dirty="0" smtClean="0">
                <a:latin typeface="Times New Roman" panose="02020603050405020304" pitchFamily="18" charset="0"/>
                <a:cs typeface="Times New Roman" panose="02020603050405020304" pitchFamily="18" charset="0"/>
              </a:rPr>
              <a:t>he </a:t>
            </a:r>
            <a:r>
              <a:rPr lang="en-US" sz="1800" b="1" dirty="0">
                <a:latin typeface="Times New Roman" panose="02020603050405020304" pitchFamily="18" charset="0"/>
                <a:cs typeface="Times New Roman" panose="02020603050405020304" pitchFamily="18" charset="0"/>
              </a:rPr>
              <a:t>theoretical </a:t>
            </a:r>
            <a:r>
              <a:rPr lang="en-US" sz="1800" b="1" dirty="0" smtClean="0">
                <a:latin typeface="Times New Roman" panose="02020603050405020304" pitchFamily="18" charset="0"/>
                <a:cs typeface="Times New Roman" panose="02020603050405020304" pitchFamily="18" charset="0"/>
              </a:rPr>
              <a:t>models using nuclear </a:t>
            </a:r>
            <a:r>
              <a:rPr lang="en-US" sz="1800" b="1" dirty="0">
                <a:latin typeface="Times New Roman" panose="02020603050405020304" pitchFamily="18" charset="0"/>
                <a:cs typeface="Times New Roman" panose="02020603050405020304" pitchFamily="18" charset="0"/>
              </a:rPr>
              <a:t>modification factors, as well as the ratios of the cross sections of </a:t>
            </a:r>
            <a:r>
              <a:rPr lang="en-US" sz="1800" b="1">
                <a:latin typeface="Times New Roman" panose="02020603050405020304" pitchFamily="18" charset="0"/>
                <a:cs typeface="Times New Roman" panose="02020603050405020304" pitchFamily="18" charset="0"/>
              </a:rPr>
              <a:t>the </a:t>
            </a:r>
            <a:r>
              <a:rPr lang="en-US" sz="1800" b="1" smtClean="0">
                <a:latin typeface="Times New Roman" panose="02020603050405020304" pitchFamily="18" charset="0"/>
                <a:cs typeface="Times New Roman" panose="02020603050405020304" pitchFamily="18" charset="0"/>
              </a:rPr>
              <a:t>production </a:t>
            </a:r>
            <a:r>
              <a:rPr lang="en-US" sz="1800" b="1" dirty="0">
                <a:latin typeface="Times New Roman" panose="02020603050405020304" pitchFamily="18" charset="0"/>
                <a:cs typeface="Times New Roman" panose="02020603050405020304" pitchFamily="18" charset="0"/>
              </a:rPr>
              <a:t>of mesons to baryons, baryons to anti-baryons and opposite </a:t>
            </a:r>
            <a:r>
              <a:rPr lang="en-US" sz="1800" b="1" dirty="0" smtClean="0">
                <a:latin typeface="Times New Roman" panose="02020603050405020304" pitchFamily="18" charset="0"/>
                <a:cs typeface="Times New Roman" panose="02020603050405020304" pitchFamily="18" charset="0"/>
              </a:rPr>
              <a:t>rapidity. </a:t>
            </a:r>
          </a:p>
          <a:p>
            <a:pPr algn="just">
              <a:buFont typeface="Wingdings" panose="05000000000000000000" pitchFamily="2" charset="2"/>
              <a:buChar char="Ø"/>
            </a:pP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Nuclear </a:t>
            </a:r>
            <a:r>
              <a:rPr lang="en-US" sz="1800" b="1" dirty="0">
                <a:latin typeface="Times New Roman" panose="02020603050405020304" pitchFamily="18" charset="0"/>
                <a:cs typeface="Times New Roman" panose="02020603050405020304" pitchFamily="18" charset="0"/>
              </a:rPr>
              <a:t>modification factors demonstrate a </a:t>
            </a:r>
            <a:r>
              <a:rPr lang="en-US" sz="1800" b="1" dirty="0" smtClean="0">
                <a:latin typeface="Times New Roman" panose="02020603050405020304" pitchFamily="18" charset="0"/>
                <a:cs typeface="Times New Roman" panose="02020603050405020304" pitchFamily="18" charset="0"/>
              </a:rPr>
              <a:t>clear </a:t>
            </a:r>
            <a:r>
              <a:rPr lang="en-US" sz="1800" b="1" dirty="0">
                <a:latin typeface="Times New Roman" panose="02020603050405020304" pitchFamily="18" charset="0"/>
                <a:cs typeface="Times New Roman" panose="02020603050405020304" pitchFamily="18" charset="0"/>
              </a:rPr>
              <a:t>dependence on the multiplicity of final states of the studied processes. </a:t>
            </a: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100" b="1" dirty="0" smtClean="0">
                <a:latin typeface="Times New Roman" panose="02020603050405020304" pitchFamily="18" charset="0"/>
                <a:cs typeface="Times New Roman" panose="02020603050405020304" pitchFamily="18" charset="0"/>
              </a:rPr>
              <a:t>Challenges solution</a:t>
            </a:r>
            <a:r>
              <a:rPr lang="en-US" sz="1800" b="1" dirty="0" smtClean="0">
                <a:latin typeface="Times New Roman" panose="02020603050405020304" pitchFamily="18" charset="0"/>
                <a:cs typeface="Times New Roman" panose="02020603050405020304" pitchFamily="18" charset="0"/>
              </a:rPr>
              <a:t>: Detailed </a:t>
            </a:r>
            <a:r>
              <a:rPr lang="en-US" sz="1800" b="1" dirty="0">
                <a:latin typeface="Times New Roman" panose="02020603050405020304" pitchFamily="18" charset="0"/>
                <a:cs typeface="Times New Roman" panose="02020603050405020304" pitchFamily="18" charset="0"/>
              </a:rPr>
              <a:t>analysis of </a:t>
            </a:r>
            <a:r>
              <a:rPr lang="en-US" sz="1800" b="1" dirty="0" smtClean="0">
                <a:latin typeface="Times New Roman" panose="02020603050405020304" pitchFamily="18" charset="0"/>
                <a:cs typeface="Times New Roman" panose="02020603050405020304" pitchFamily="18" charset="0"/>
              </a:rPr>
              <a:t>challenging data  </a:t>
            </a:r>
            <a:r>
              <a:rPr lang="en-US" sz="1800" b="1" dirty="0">
                <a:latin typeface="Times New Roman" panose="02020603050405020304" pitchFamily="18" charset="0"/>
                <a:cs typeface="Times New Roman" panose="02020603050405020304" pitchFamily="18" charset="0"/>
              </a:rPr>
              <a:t>at </a:t>
            </a:r>
            <a:r>
              <a:rPr lang="en-US" sz="1800" b="1" dirty="0" smtClean="0">
                <a:latin typeface="Times New Roman" panose="02020603050405020304" pitchFamily="18" charset="0"/>
                <a:cs typeface="Times New Roman" panose="02020603050405020304" pitchFamily="18" charset="0"/>
              </a:rPr>
              <a:t>higher </a:t>
            </a:r>
            <a:r>
              <a:rPr lang="en-US" sz="1800" b="1" dirty="0">
                <a:latin typeface="Times New Roman" panose="02020603050405020304" pitchFamily="18" charset="0"/>
                <a:cs typeface="Times New Roman" panose="02020603050405020304" pitchFamily="18" charset="0"/>
              </a:rPr>
              <a:t>collision </a:t>
            </a:r>
            <a:r>
              <a:rPr lang="en-US" sz="1800" b="1" dirty="0" smtClean="0">
                <a:latin typeface="Times New Roman" panose="02020603050405020304" pitchFamily="18" charset="0"/>
                <a:cs typeface="Times New Roman" panose="02020603050405020304" pitchFamily="18" charset="0"/>
              </a:rPr>
              <a:t>energy of 8.16 </a:t>
            </a:r>
            <a:r>
              <a:rPr lang="en-US" sz="1800" b="1" dirty="0" err="1" smtClean="0">
                <a:latin typeface="Times New Roman" panose="02020603050405020304" pitchFamily="18" charset="0"/>
                <a:cs typeface="Times New Roman" panose="02020603050405020304" pitchFamily="18" charset="0"/>
              </a:rPr>
              <a:t>TeV</a:t>
            </a:r>
            <a:r>
              <a:rPr lang="en-US" sz="1800" b="1" dirty="0" smtClean="0">
                <a:latin typeface="Times New Roman" panose="02020603050405020304" pitchFamily="18" charset="0"/>
                <a:cs typeface="Times New Roman" panose="02020603050405020304" pitchFamily="18" charset="0"/>
              </a:rPr>
              <a:t>, with </a:t>
            </a:r>
            <a:r>
              <a:rPr lang="en-US" sz="1800" b="1" dirty="0">
                <a:latin typeface="Times New Roman" panose="02020603050405020304" pitchFamily="18" charset="0"/>
                <a:cs typeface="Times New Roman" panose="02020603050405020304" pitchFamily="18" charset="0"/>
              </a:rPr>
              <a:t>a statistical accuracy two orders of magnitude higher than that at 5.02 </a:t>
            </a:r>
            <a:r>
              <a:rPr lang="en-US" sz="1800" b="1" dirty="0" err="1">
                <a:latin typeface="Times New Roman" panose="02020603050405020304" pitchFamily="18" charset="0"/>
                <a:cs typeface="Times New Roman" panose="02020603050405020304" pitchFamily="18" charset="0"/>
              </a:rPr>
              <a:t>TeV</a:t>
            </a:r>
            <a:r>
              <a:rPr lang="en-US" sz="1800" b="1" dirty="0" smtClean="0">
                <a:latin typeface="Times New Roman" panose="02020603050405020304" pitchFamily="18" charset="0"/>
                <a:cs typeface="Times New Roman" panose="02020603050405020304" pitchFamily="18" charset="0"/>
              </a:rPr>
              <a:t>.</a:t>
            </a:r>
          </a:p>
          <a:p>
            <a:pPr marL="0" indent="0" algn="just">
              <a:buNone/>
            </a:pPr>
            <a:endParaRPr lang="en-US" sz="1800" b="1" dirty="0" smtClean="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05972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latin typeface="Times New Roman" panose="02020603050405020304" pitchFamily="18" charset="0"/>
                <a:cs typeface="Times New Roman" panose="02020603050405020304" pitchFamily="18" charset="0"/>
              </a:rPr>
              <a:t>2. </a:t>
            </a:r>
            <a:r>
              <a:rPr lang="en-US" sz="2400" b="1" dirty="0" smtClean="0">
                <a:latin typeface="Times New Roman" panose="02020603050405020304" pitchFamily="18" charset="0"/>
                <a:cs typeface="Times New Roman" panose="02020603050405020304" pitchFamily="18" charset="0"/>
              </a:rPr>
              <a:t>Building new experiment at GSI</a:t>
            </a:r>
            <a:r>
              <a:rPr lang="ru-RU"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FAIR (the year 2024).</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CBM – Compressed </a:t>
            </a:r>
            <a:r>
              <a:rPr lang="en-US" sz="2400" b="1" dirty="0" err="1" smtClean="0">
                <a:latin typeface="Times New Roman" panose="02020603050405020304" pitchFamily="18" charset="0"/>
                <a:cs typeface="Times New Roman" panose="02020603050405020304" pitchFamily="18" charset="0"/>
              </a:rPr>
              <a:t>Caryonic</a:t>
            </a:r>
            <a:r>
              <a:rPr lang="en-US" sz="2400" b="1" dirty="0" smtClean="0">
                <a:latin typeface="Times New Roman" panose="02020603050405020304" pitchFamily="18" charset="0"/>
                <a:cs typeface="Times New Roman" panose="02020603050405020304" pitchFamily="18" charset="0"/>
              </a:rPr>
              <a:t> Matter.</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8600" y="1695450"/>
            <a:ext cx="4800600" cy="3716337"/>
          </a:xfrm>
        </p:spPr>
        <p:txBody>
          <a:bodyPr>
            <a:normAutofit fontScale="62500" lnSpcReduction="20000"/>
          </a:bodyPr>
          <a:lstStyle/>
          <a:p>
            <a:pPr marL="0" indent="0" algn="just">
              <a:buNone/>
            </a:pPr>
            <a:r>
              <a:rPr lang="en-US" sz="2600" b="1" dirty="0">
                <a:latin typeface="Times New Roman" panose="02020603050405020304" pitchFamily="18" charset="0"/>
                <a:cs typeface="Times New Roman" panose="02020603050405020304" pitchFamily="18" charset="0"/>
              </a:rPr>
              <a:t>F</a:t>
            </a:r>
            <a:r>
              <a:rPr lang="en-US" sz="2600" b="1" dirty="0" smtClean="0">
                <a:latin typeface="Times New Roman" panose="02020603050405020304" pitchFamily="18" charset="0"/>
                <a:cs typeface="Times New Roman" panose="02020603050405020304" pitchFamily="18" charset="0"/>
              </a:rPr>
              <a:t>uture  experiment CBM (Compressed Baryonic Matter) goal: </a:t>
            </a:r>
          </a:p>
          <a:p>
            <a:pPr algn="just"/>
            <a:r>
              <a:rPr lang="en-US" sz="2600" b="1" dirty="0">
                <a:latin typeface="Times New Roman" panose="02020603050405020304" pitchFamily="18" charset="0"/>
                <a:cs typeface="Times New Roman" panose="02020603050405020304" pitchFamily="18" charset="0"/>
              </a:rPr>
              <a:t>T</a:t>
            </a:r>
            <a:r>
              <a:rPr lang="en-US" sz="2600" b="1" dirty="0" smtClean="0">
                <a:latin typeface="Times New Roman" panose="02020603050405020304" pitchFamily="18" charset="0"/>
                <a:cs typeface="Times New Roman" panose="02020603050405020304" pitchFamily="18" charset="0"/>
              </a:rPr>
              <a:t>o </a:t>
            </a:r>
            <a:r>
              <a:rPr lang="en-US" sz="2600" b="1" dirty="0">
                <a:latin typeface="Times New Roman" panose="02020603050405020304" pitchFamily="18" charset="0"/>
                <a:cs typeface="Times New Roman" panose="02020603050405020304" pitchFamily="18" charset="0"/>
              </a:rPr>
              <a:t>study the phase diagram of QCD in the region of high baryon </a:t>
            </a:r>
            <a:r>
              <a:rPr lang="en-US" sz="2600" b="1" dirty="0" smtClean="0">
                <a:latin typeface="Times New Roman" panose="02020603050405020304" pitchFamily="18" charset="0"/>
                <a:cs typeface="Times New Roman" panose="02020603050405020304" pitchFamily="18" charset="0"/>
              </a:rPr>
              <a:t>densities (n-stars). </a:t>
            </a:r>
          </a:p>
          <a:p>
            <a:pPr algn="just"/>
            <a:endParaRPr lang="en-US" sz="2600" b="1" dirty="0" smtClean="0">
              <a:latin typeface="Times New Roman" panose="02020603050405020304" pitchFamily="18" charset="0"/>
              <a:cs typeface="Times New Roman" panose="02020603050405020304" pitchFamily="18" charset="0"/>
            </a:endParaRPr>
          </a:p>
          <a:p>
            <a:pPr algn="just"/>
            <a:r>
              <a:rPr lang="en-US" sz="2600" b="1" dirty="0" smtClean="0">
                <a:latin typeface="Times New Roman" panose="02020603050405020304" pitchFamily="18" charset="0"/>
                <a:cs typeface="Times New Roman" panose="02020603050405020304" pitchFamily="18" charset="0"/>
              </a:rPr>
              <a:t>Extreme </a:t>
            </a:r>
            <a:r>
              <a:rPr lang="en-US" sz="2600" b="1" dirty="0">
                <a:latin typeface="Times New Roman" panose="02020603050405020304" pitchFamily="18" charset="0"/>
                <a:cs typeface="Times New Roman" panose="02020603050405020304" pitchFamily="18" charset="0"/>
              </a:rPr>
              <a:t>conditions </a:t>
            </a:r>
            <a:r>
              <a:rPr lang="en-US" sz="2600" b="1" dirty="0" smtClean="0">
                <a:latin typeface="Times New Roman" panose="02020603050405020304" pitchFamily="18" charset="0"/>
                <a:cs typeface="Times New Roman" panose="02020603050405020304" pitchFamily="18" charset="0"/>
              </a:rPr>
              <a:t>will be provided with  </a:t>
            </a:r>
            <a:r>
              <a:rPr lang="en-US" sz="2600" b="1" dirty="0">
                <a:latin typeface="Times New Roman" panose="02020603050405020304" pitchFamily="18" charset="0"/>
                <a:cs typeface="Times New Roman" panose="02020603050405020304" pitchFamily="18" charset="0"/>
              </a:rPr>
              <a:t>the SIS100 accelerator </a:t>
            </a:r>
            <a:r>
              <a:rPr lang="en-US" sz="2600" b="1" dirty="0" smtClean="0">
                <a:latin typeface="Times New Roman" panose="02020603050405020304" pitchFamily="18" charset="0"/>
                <a:cs typeface="Times New Roman" panose="02020603050405020304" pitchFamily="18" charset="0"/>
              </a:rPr>
              <a:t>at  </a:t>
            </a:r>
            <a:r>
              <a:rPr lang="en-US" sz="2600" b="1" dirty="0">
                <a:latin typeface="Times New Roman" panose="02020603050405020304" pitchFamily="18" charset="0"/>
                <a:cs typeface="Times New Roman" panose="02020603050405020304" pitchFamily="18" charset="0"/>
              </a:rPr>
              <a:t>collision energies of heavy nuclei 2 -10 GeV/nucleon. </a:t>
            </a:r>
            <a:endParaRPr lang="en-US" sz="2600" b="1" dirty="0" smtClean="0">
              <a:latin typeface="Times New Roman" panose="02020603050405020304" pitchFamily="18" charset="0"/>
              <a:cs typeface="Times New Roman" panose="02020603050405020304" pitchFamily="18" charset="0"/>
            </a:endParaRPr>
          </a:p>
          <a:p>
            <a:pPr algn="just"/>
            <a:endParaRPr lang="en-US" sz="2600" b="1" dirty="0" smtClean="0">
              <a:latin typeface="Times New Roman" panose="02020603050405020304" pitchFamily="18" charset="0"/>
              <a:cs typeface="Times New Roman" panose="02020603050405020304" pitchFamily="18" charset="0"/>
            </a:endParaRPr>
          </a:p>
          <a:p>
            <a:pPr algn="just"/>
            <a:r>
              <a:rPr lang="en-US" sz="2600" b="1" dirty="0" smtClean="0">
                <a:latin typeface="Times New Roman" panose="02020603050405020304" pitchFamily="18" charset="0"/>
                <a:cs typeface="Times New Roman" panose="02020603050405020304" pitchFamily="18" charset="0"/>
              </a:rPr>
              <a:t>Nuclear </a:t>
            </a:r>
            <a:r>
              <a:rPr lang="en-US" sz="2600" b="1" dirty="0">
                <a:latin typeface="Times New Roman" panose="02020603050405020304" pitchFamily="18" charset="0"/>
                <a:cs typeface="Times New Roman" panose="02020603050405020304" pitchFamily="18" charset="0"/>
              </a:rPr>
              <a:t>interaction frequencies 0.1 - 1 MHz (2028), 10 MHz (2030 -2032), 100 MHz ( 2035-2040). High radiation </a:t>
            </a:r>
            <a:r>
              <a:rPr lang="en-US" sz="2600" b="1" dirty="0" smtClean="0">
                <a:latin typeface="Times New Roman" panose="02020603050405020304" pitchFamily="18" charset="0"/>
                <a:cs typeface="Times New Roman" panose="02020603050405020304" pitchFamily="18" charset="0"/>
              </a:rPr>
              <a:t>loads</a:t>
            </a:r>
          </a:p>
          <a:p>
            <a:pPr algn="just"/>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 the need for a </a:t>
            </a:r>
            <a:r>
              <a:rPr lang="en-US" sz="2600" b="1" dirty="0" smtClean="0">
                <a:latin typeface="Times New Roman" panose="02020603050405020304" pitchFamily="18" charset="0"/>
                <a:cs typeface="Times New Roman" panose="02020603050405020304" pitchFamily="18" charset="0"/>
              </a:rPr>
              <a:t>wide dynamic range </a:t>
            </a:r>
            <a:r>
              <a:rPr lang="en-US" sz="2600" b="1" dirty="0">
                <a:latin typeface="Times New Roman" panose="02020603050405020304" pitchFamily="18" charset="0"/>
                <a:cs typeface="Times New Roman" panose="02020603050405020304" pitchFamily="18" charset="0"/>
              </a:rPr>
              <a:t>system for continuous monitoring of experimental conditions. </a:t>
            </a:r>
            <a:endParaRPr lang="en-US" sz="2600" b="1" dirty="0" smtClean="0">
              <a:latin typeface="Times New Roman" panose="02020603050405020304" pitchFamily="18" charset="0"/>
              <a:cs typeface="Times New Roman" panose="02020603050405020304" pitchFamily="18" charset="0"/>
            </a:endParaRPr>
          </a:p>
          <a:p>
            <a:pPr marL="0" indent="0" algn="just">
              <a:buNone/>
            </a:pPr>
            <a:r>
              <a:rPr lang="en-US" sz="2200" b="1" dirty="0" smtClean="0">
                <a:latin typeface="Times New Roman" panose="02020603050405020304" pitchFamily="18" charset="0"/>
                <a:cs typeface="Times New Roman" panose="02020603050405020304" pitchFamily="18" charset="0"/>
              </a:rPr>
              <a:t> (More details in presentation by </a:t>
            </a:r>
            <a:r>
              <a:rPr lang="en-US" sz="2200" b="1" dirty="0" err="1" smtClean="0">
                <a:latin typeface="Times New Roman" panose="02020603050405020304" pitchFamily="18" charset="0"/>
                <a:cs typeface="Times New Roman" panose="02020603050405020304" pitchFamily="18" charset="0"/>
              </a:rPr>
              <a:t>Dmytro</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Ramazanov</a:t>
            </a:r>
            <a:r>
              <a:rPr lang="en-US" sz="2200" b="1" dirty="0" smtClean="0">
                <a:latin typeface="Times New Roman" panose="02020603050405020304" pitchFamily="18" charset="0"/>
                <a:cs typeface="Times New Roman" panose="02020603050405020304" pitchFamily="18" charset="0"/>
              </a:rPr>
              <a:t> at this conference)</a:t>
            </a:r>
          </a:p>
          <a:p>
            <a:pPr algn="just"/>
            <a:endParaRPr lang="en-US" b="1" dirty="0" smtClean="0">
              <a:latin typeface="Times New Roman" panose="02020603050405020304" pitchFamily="18" charset="0"/>
              <a:cs typeface="Times New Roman" panose="02020603050405020304" pitchFamily="18" charset="0"/>
            </a:endParaRPr>
          </a:p>
          <a:p>
            <a:pPr marL="0" indent="0" algn="just">
              <a:buNone/>
            </a:pPr>
            <a:endParaRPr lang="en-US"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6" name="Grafik 6">
            <a:extLst>
              <a:ext uri="{FF2B5EF4-FFF2-40B4-BE49-F238E27FC236}">
                <a16:creationId xmlns:a16="http://schemas.microsoft.com/office/drawing/2014/main" id="{FF7FD6EF-3B6F-C7A8-E204-8701EF111574}"/>
              </a:ext>
            </a:extLst>
          </p:cNvPr>
          <p:cNvPicPr>
            <a:picLocks noChangeAspect="1"/>
          </p:cNvPicPr>
          <p:nvPr/>
        </p:nvPicPr>
        <p:blipFill>
          <a:blip r:embed="rId2"/>
          <a:stretch>
            <a:fillRect/>
          </a:stretch>
        </p:blipFill>
        <p:spPr>
          <a:xfrm>
            <a:off x="5593080" y="3126433"/>
            <a:ext cx="2971800" cy="1521121"/>
          </a:xfrm>
          <a:prstGeom prst="rect">
            <a:avLst/>
          </a:prstGeom>
        </p:spPr>
      </p:pic>
      <p:pic>
        <p:nvPicPr>
          <p:cNvPr id="7" name="Google Shape;81;p14"/>
          <p:cNvPicPr preferRelativeResize="0"/>
          <p:nvPr/>
        </p:nvPicPr>
        <p:blipFill rotWithShape="1">
          <a:blip r:embed="rId3">
            <a:alphaModFix/>
          </a:blip>
          <a:srcRect/>
          <a:stretch/>
        </p:blipFill>
        <p:spPr>
          <a:xfrm>
            <a:off x="6096000" y="1685925"/>
            <a:ext cx="1828800" cy="1326543"/>
          </a:xfrm>
          <a:prstGeom prst="rect">
            <a:avLst/>
          </a:prstGeom>
          <a:noFill/>
          <a:ln>
            <a:noFill/>
          </a:ln>
        </p:spPr>
      </p:pic>
      <p:sp>
        <p:nvSpPr>
          <p:cNvPr id="9" name="Прямоугольник 8"/>
          <p:cNvSpPr/>
          <p:nvPr/>
        </p:nvSpPr>
        <p:spPr>
          <a:xfrm>
            <a:off x="5238750" y="4721263"/>
            <a:ext cx="3752850" cy="830997"/>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Compression of matter (simulations): </a:t>
            </a:r>
            <a:endParaRPr lang="en-US" sz="1600"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in </a:t>
            </a:r>
            <a:r>
              <a:rPr lang="en-US" sz="1600" b="1" dirty="0">
                <a:latin typeface="Times New Roman" panose="02020603050405020304" pitchFamily="18" charset="0"/>
                <a:cs typeface="Times New Roman" panose="02020603050405020304" pitchFamily="18" charset="0"/>
              </a:rPr>
              <a:t>the merger of neutron stars (top</a:t>
            </a:r>
            <a:r>
              <a:rPr lang="en-US" sz="1600" b="1"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sz="1600" b="1" dirty="0" smtClean="0">
                <a:latin typeface="Times New Roman" panose="02020603050405020304" pitchFamily="18" charset="0"/>
                <a:cs typeface="Times New Roman" panose="02020603050405020304" pitchFamily="18" charset="0"/>
              </a:rPr>
              <a:t>In </a:t>
            </a:r>
            <a:r>
              <a:rPr lang="en-US" sz="1600" b="1" dirty="0">
                <a:latin typeface="Times New Roman" panose="02020603050405020304" pitchFamily="18" charset="0"/>
                <a:cs typeface="Times New Roman" panose="02020603050405020304" pitchFamily="18" charset="0"/>
              </a:rPr>
              <a:t>the collisions of nuclei (bottom) </a:t>
            </a:r>
            <a:endParaRPr lang="ru-RU"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43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700" b="1" dirty="0">
                <a:latin typeface="Times New Roman" panose="02020603050405020304" pitchFamily="18" charset="0"/>
                <a:cs typeface="Times New Roman" panose="02020603050405020304" pitchFamily="18" charset="0"/>
              </a:rPr>
              <a:t>Building </a:t>
            </a:r>
            <a:r>
              <a:rPr lang="en-US" sz="2700" b="1" dirty="0" smtClean="0">
                <a:latin typeface="Times New Roman" panose="02020603050405020304" pitchFamily="18" charset="0"/>
                <a:cs typeface="Times New Roman" panose="02020603050405020304" pitchFamily="18" charset="0"/>
              </a:rPr>
              <a:t>the CBM </a:t>
            </a:r>
            <a:r>
              <a:rPr lang="en-US" sz="2700" b="1" dirty="0">
                <a:latin typeface="Times New Roman" panose="02020603050405020304" pitchFamily="18" charset="0"/>
                <a:cs typeface="Times New Roman" panose="02020603050405020304" pitchFamily="18" charset="0"/>
              </a:rPr>
              <a:t>experiment at GSI</a:t>
            </a:r>
            <a:r>
              <a:rPr lang="ru-RU" sz="2700" b="1" dirty="0">
                <a:latin typeface="Times New Roman" panose="02020603050405020304" pitchFamily="18" charset="0"/>
                <a:cs typeface="Times New Roman" panose="02020603050405020304" pitchFamily="18" charset="0"/>
              </a:rPr>
              <a:t>/</a:t>
            </a:r>
            <a:r>
              <a:rPr lang="en-US" sz="2700" b="1" dirty="0" smtClean="0">
                <a:latin typeface="Times New Roman" panose="02020603050405020304" pitchFamily="18" charset="0"/>
                <a:cs typeface="Times New Roman" panose="02020603050405020304" pitchFamily="18" charset="0"/>
              </a:rPr>
              <a:t>FAIR</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Y</a:t>
            </a:r>
            <a:r>
              <a:rPr lang="en-US" sz="2700" b="1" dirty="0" smtClean="0">
                <a:latin typeface="Times New Roman" panose="02020603050405020304" pitchFamily="18" charset="0"/>
                <a:cs typeface="Times New Roman" panose="02020603050405020304" pitchFamily="18" charset="0"/>
              </a:rPr>
              <a:t>ear </a:t>
            </a:r>
            <a:r>
              <a:rPr lang="en-US" sz="2700" b="1" dirty="0">
                <a:latin typeface="Times New Roman" panose="02020603050405020304" pitchFamily="18" charset="0"/>
                <a:cs typeface="Times New Roman" panose="02020603050405020304" pitchFamily="18" charset="0"/>
              </a:rPr>
              <a:t>2024</a:t>
            </a:r>
            <a:r>
              <a:rPr lang="en-US" sz="2700" b="1" dirty="0" smtClean="0">
                <a:latin typeface="Times New Roman" panose="02020603050405020304" pitchFamily="18" charset="0"/>
                <a:cs typeface="Times New Roman" panose="02020603050405020304" pitchFamily="18" charset="0"/>
              </a:rPr>
              <a:t>).</a:t>
            </a:r>
            <a:endParaRPr lang="ru-RU" sz="2700" dirty="0"/>
          </a:p>
        </p:txBody>
      </p:sp>
      <p:sp>
        <p:nvSpPr>
          <p:cNvPr id="3" name="Объект 2"/>
          <p:cNvSpPr>
            <a:spLocks noGrp="1"/>
          </p:cNvSpPr>
          <p:nvPr>
            <p:ph idx="1"/>
          </p:nvPr>
        </p:nvSpPr>
        <p:spPr/>
        <p:txBody>
          <a:bodyPr>
            <a:normAutofit lnSpcReduction="10000"/>
          </a:bodyPr>
          <a:lstStyle/>
          <a:p>
            <a:pPr marL="0" indent="0" algn="just">
              <a:buNone/>
            </a:pPr>
            <a:r>
              <a:rPr lang="en-US" sz="2200" b="1" dirty="0">
                <a:latin typeface="Times New Roman" panose="02020603050405020304" pitchFamily="18" charset="0"/>
                <a:cs typeface="Times New Roman" panose="02020603050405020304" pitchFamily="18" charset="0"/>
              </a:rPr>
              <a:t>The first series of physical measurements (RUN1) 2028 - 2032. 0.1 &lt;IR &lt; 10 </a:t>
            </a:r>
            <a:r>
              <a:rPr lang="en-US" sz="2200" b="1" dirty="0" err="1">
                <a:latin typeface="Times New Roman" panose="02020603050405020304" pitchFamily="18" charset="0"/>
                <a:cs typeface="Times New Roman" panose="02020603050405020304" pitchFamily="18" charset="0"/>
              </a:rPr>
              <a:t>MHz.</a:t>
            </a:r>
            <a:r>
              <a:rPr lang="en-US" sz="2200" b="1" dirty="0">
                <a:latin typeface="Times New Roman" panose="02020603050405020304" pitchFamily="18" charset="0"/>
                <a:cs typeface="Times New Roman" panose="02020603050405020304" pitchFamily="18" charset="0"/>
              </a:rPr>
              <a:t> GOAL -properties of matter with a density few times higher than the nucleus one, expected in neutron stars. KINR contribution – STS (5 PhD theses, </a:t>
            </a:r>
            <a:r>
              <a:rPr lang="en-US" sz="2200" b="1" dirty="0" smtClean="0">
                <a:latin typeface="Times New Roman" panose="02020603050405020304" pitchFamily="18" charset="0"/>
                <a:cs typeface="Times New Roman" panose="02020603050405020304" pitchFamily="18" charset="0"/>
              </a:rPr>
              <a:t>more to come !).</a:t>
            </a:r>
          </a:p>
          <a:p>
            <a:pPr marL="0" indent="0" algn="just">
              <a:buNone/>
            </a:pPr>
            <a:endParaRPr lang="en-US"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We have proposed an upgrade of the silicon tracking system, STS (RUN2, 2035 – 2039, to perform physical measurements at collision frequencies up to </a:t>
            </a:r>
            <a:r>
              <a:rPr lang="ru-RU" sz="2000" b="1" dirty="0">
                <a:latin typeface="Times New Roman" panose="02020603050405020304" pitchFamily="18" charset="0"/>
                <a:cs typeface="Times New Roman" panose="02020603050405020304" pitchFamily="18" charset="0"/>
              </a:rPr>
              <a:t>100 М</a:t>
            </a:r>
            <a:r>
              <a:rPr lang="en-US" sz="2000" b="1" dirty="0">
                <a:latin typeface="Times New Roman" panose="02020603050405020304" pitchFamily="18" charset="0"/>
                <a:cs typeface="Times New Roman" panose="02020603050405020304" pitchFamily="18" charset="0"/>
              </a:rPr>
              <a:t>H</a:t>
            </a:r>
            <a:r>
              <a:rPr lang="ru-RU" sz="2000" b="1" dirty="0" smtClean="0">
                <a:latin typeface="Times New Roman" panose="02020603050405020304" pitchFamily="18" charset="0"/>
                <a:cs typeface="Times New Roman" panose="02020603050405020304" pitchFamily="18" charset="0"/>
              </a:rPr>
              <a:t>ц</a:t>
            </a:r>
            <a:r>
              <a:rPr lang="en-US" sz="2000" b="1" dirty="0" smtClean="0">
                <a:latin typeface="Times New Roman" panose="02020603050405020304" pitchFamily="18" charset="0"/>
                <a:cs typeface="Times New Roman" panose="02020603050405020304" pitchFamily="18" charset="0"/>
              </a:rPr>
              <a:t>- to improve statistics</a:t>
            </a:r>
            <a:r>
              <a:rPr lang="ru-RU"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algn="just"/>
            <a:endParaRPr lang="ru-RU" sz="2000" b="1" dirty="0">
              <a:latin typeface="Times New Roman" panose="02020603050405020304" pitchFamily="18" charset="0"/>
              <a:cs typeface="Times New Roman" panose="02020603050405020304" pitchFamily="18" charset="0"/>
            </a:endParaRPr>
          </a:p>
          <a:p>
            <a:pPr marL="0" indent="0">
              <a:buNone/>
            </a:pPr>
            <a:r>
              <a:rPr lang="en-US" sz="2200" b="1" dirty="0" smtClean="0">
                <a:latin typeface="Times New Roman" panose="02020603050405020304" pitchFamily="18" charset="0"/>
                <a:cs typeface="Times New Roman" panose="02020603050405020304" pitchFamily="18" charset="0"/>
              </a:rPr>
              <a:t>Upgrade</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combination </a:t>
            </a:r>
            <a:r>
              <a:rPr lang="en-US" sz="2200" b="1" dirty="0">
                <a:latin typeface="Times New Roman" panose="02020603050405020304" pitchFamily="18" charset="0"/>
                <a:cs typeface="Times New Roman" panose="02020603050405020304" pitchFamily="18" charset="0"/>
              </a:rPr>
              <a:t>of MAPS and double-sided </a:t>
            </a:r>
            <a:r>
              <a:rPr lang="en-US" sz="2200" b="1" dirty="0" err="1">
                <a:latin typeface="Times New Roman" panose="02020603050405020304" pitchFamily="18" charset="0"/>
                <a:cs typeface="Times New Roman" panose="02020603050405020304" pitchFamily="18" charset="0"/>
              </a:rPr>
              <a:t>microstrip</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detectors. Simulations: ( </a:t>
            </a:r>
            <a:r>
              <a:rPr lang="en-US" sz="2200" b="1" dirty="0" err="1">
                <a:latin typeface="Times New Roman" panose="02020603050405020304" pitchFamily="18" charset="0"/>
                <a:cs typeface="Times New Roman" panose="02020603050405020304" pitchFamily="18" charset="0"/>
              </a:rPr>
              <a:t>Ltspice</a:t>
            </a:r>
            <a:r>
              <a:rPr lang="en-US" sz="2200" b="1" dirty="0">
                <a:latin typeface="Times New Roman" panose="02020603050405020304" pitchFamily="18" charset="0"/>
                <a:cs typeface="Times New Roman" panose="02020603050405020304" pitchFamily="18" charset="0"/>
              </a:rPr>
              <a:t>,  Geant4,  </a:t>
            </a:r>
            <a:r>
              <a:rPr lang="en-US" sz="2200" b="1" dirty="0" smtClean="0">
                <a:latin typeface="Times New Roman" panose="02020603050405020304" pitchFamily="18" charset="0"/>
                <a:cs typeface="Times New Roman" panose="02020603050405020304" pitchFamily="18" charset="0"/>
              </a:rPr>
              <a:t>Allpix2) </a:t>
            </a:r>
            <a:r>
              <a:rPr lang="en-US" sz="2200" b="1" dirty="0">
                <a:latin typeface="Times New Roman" panose="02020603050405020304" pitchFamily="18" charset="0"/>
                <a:cs typeface="Times New Roman" panose="02020603050405020304" pitchFamily="18" charset="0"/>
              </a:rPr>
              <a:t>- to </a:t>
            </a:r>
            <a:r>
              <a:rPr lang="en-US" sz="2200" b="1" dirty="0" smtClean="0">
                <a:latin typeface="Times New Roman" panose="02020603050405020304" pitchFamily="18" charset="0"/>
                <a:cs typeface="Times New Roman" panose="02020603050405020304" pitchFamily="18" charset="0"/>
              </a:rPr>
              <a:t>reproduces </a:t>
            </a:r>
            <a:r>
              <a:rPr lang="en-US" sz="2200" b="1" dirty="0">
                <a:latin typeface="Times New Roman" panose="02020603050405020304" pitchFamily="18" charset="0"/>
                <a:cs typeface="Times New Roman" panose="02020603050405020304" pitchFamily="18" charset="0"/>
              </a:rPr>
              <a:t>the full chain of events in the operation of the detector module </a:t>
            </a:r>
            <a:r>
              <a:rPr lang="en-US" sz="1600" b="1" dirty="0">
                <a:latin typeface="Times New Roman" panose="02020603050405020304" pitchFamily="18" charset="0"/>
                <a:cs typeface="Times New Roman" panose="02020603050405020304" pitchFamily="18" charset="0"/>
              </a:rPr>
              <a:t>(more details- </a:t>
            </a:r>
            <a:r>
              <a:rPr lang="en-US" sz="1600" b="1" dirty="0" err="1">
                <a:latin typeface="Times New Roman" panose="02020603050405020304" pitchFamily="18" charset="0"/>
                <a:cs typeface="Times New Roman" panose="02020603050405020304" pitchFamily="18" charset="0"/>
              </a:rPr>
              <a:t>Oleksandr</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Kshyvanskyi</a:t>
            </a:r>
            <a:r>
              <a:rPr lang="en-US" sz="1600" b="1" dirty="0">
                <a:latin typeface="Times New Roman" panose="02020603050405020304" pitchFamily="18" charset="0"/>
                <a:cs typeface="Times New Roman" panose="02020603050405020304" pitchFamily="18" charset="0"/>
              </a:rPr>
              <a:t> report at this conference).</a:t>
            </a:r>
          </a:p>
          <a:p>
            <a:pPr marL="0" indent="0">
              <a:buNone/>
            </a:pPr>
            <a:endParaRPr lang="en-US" dirty="0" smtClean="0"/>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77262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054" y="381000"/>
            <a:ext cx="8757138" cy="1155305"/>
          </a:xfrm>
        </p:spPr>
        <p:txBody>
          <a:bodyPr>
            <a:normAutofit/>
          </a:bodyPr>
          <a:lstStyle/>
          <a:p>
            <a:pPr algn="ctr"/>
            <a:r>
              <a:rPr lang="en-US" sz="2200" b="1" dirty="0" smtClean="0">
                <a:latin typeface="Times New Roman" panose="02020603050405020304" pitchFamily="18" charset="0"/>
                <a:cs typeface="Times New Roman" panose="02020603050405020304" pitchFamily="18" charset="0"/>
              </a:rPr>
              <a:t>CBM STS Proposed  Upgrade</a:t>
            </a:r>
            <a:r>
              <a:rPr lang="uk-UA"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(RUN2, 2035 – 2039) - </a:t>
            </a:r>
            <a:r>
              <a:rPr lang="en-US" sz="2400" b="1" dirty="0" smtClean="0">
                <a:latin typeface="Times New Roman" panose="02020603050405020304" pitchFamily="18" charset="0"/>
                <a:cs typeface="Times New Roman" panose="02020603050405020304" pitchFamily="18" charset="0"/>
              </a:rPr>
              <a:t>Combined </a:t>
            </a:r>
            <a:r>
              <a:rPr lang="en-US" sz="2400" b="1" dirty="0">
                <a:latin typeface="Times New Roman" panose="02020603050405020304" pitchFamily="18" charset="0"/>
                <a:cs typeface="Times New Roman" panose="02020603050405020304" pitchFamily="18" charset="0"/>
              </a:rPr>
              <a:t>MAPS and Double sided </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microstrip</a:t>
            </a:r>
            <a:r>
              <a:rPr lang="en-US" sz="2400" b="1" dirty="0">
                <a:latin typeface="Times New Roman" panose="02020603050405020304" pitchFamily="18" charset="0"/>
                <a:cs typeface="Times New Roman" panose="02020603050405020304" pitchFamily="18" charset="0"/>
              </a:rPr>
              <a:t> detectors</a:t>
            </a:r>
            <a:r>
              <a:rPr lang="en-US" sz="2400" b="1" dirty="0" smtClean="0">
                <a:latin typeface="Times New Roman" panose="02020603050405020304" pitchFamily="18" charset="0"/>
                <a:cs typeface="Times New Roman" panose="02020603050405020304" pitchFamily="18" charset="0"/>
              </a:rPr>
              <a:t>.</a:t>
            </a:r>
            <a:endParaRPr lang="ru-RU" sz="4000" b="1" dirty="0"/>
          </a:p>
        </p:txBody>
      </p:sp>
      <p:sp>
        <p:nvSpPr>
          <p:cNvPr id="3" name="Объект 2"/>
          <p:cNvSpPr>
            <a:spLocks noGrp="1"/>
          </p:cNvSpPr>
          <p:nvPr>
            <p:ph idx="1"/>
          </p:nvPr>
        </p:nvSpPr>
        <p:spPr>
          <a:xfrm>
            <a:off x="229418" y="1654136"/>
            <a:ext cx="3809182" cy="4358682"/>
          </a:xfrm>
        </p:spPr>
        <p:txBody>
          <a:bodyPr>
            <a:normAutofit fontScale="55000" lnSpcReduction="20000"/>
          </a:bodyPr>
          <a:lstStyle/>
          <a:p>
            <a:pPr marL="0" indent="0" algn="just">
              <a:buNone/>
            </a:pPr>
            <a:r>
              <a:rPr lang="en-US" sz="2900" b="1" dirty="0" smtClean="0">
                <a:latin typeface="Times New Roman" panose="02020603050405020304" pitchFamily="18" charset="0"/>
                <a:cs typeface="Times New Roman" panose="02020603050405020304" pitchFamily="18" charset="0"/>
              </a:rPr>
              <a:t>To </a:t>
            </a:r>
            <a:r>
              <a:rPr lang="en-US" sz="2900" b="1" dirty="0">
                <a:latin typeface="Times New Roman" panose="02020603050405020304" pitchFamily="18" charset="0"/>
                <a:cs typeface="Times New Roman" panose="02020603050405020304" pitchFamily="18" charset="0"/>
              </a:rPr>
              <a:t>perform physical measurements at collision </a:t>
            </a:r>
            <a:r>
              <a:rPr lang="en-US" sz="2900" b="1" dirty="0" smtClean="0">
                <a:latin typeface="Times New Roman" panose="02020603050405020304" pitchFamily="18" charset="0"/>
                <a:cs typeface="Times New Roman" panose="02020603050405020304" pitchFamily="18" charset="0"/>
              </a:rPr>
              <a:t>frequencies up to </a:t>
            </a:r>
            <a:r>
              <a:rPr lang="ru-RU" sz="2900" b="1" dirty="0" smtClean="0">
                <a:latin typeface="Times New Roman" panose="02020603050405020304" pitchFamily="18" charset="0"/>
                <a:cs typeface="Times New Roman" panose="02020603050405020304" pitchFamily="18" charset="0"/>
              </a:rPr>
              <a:t>100 М</a:t>
            </a:r>
            <a:r>
              <a:rPr lang="en-US" sz="2900" b="1" dirty="0" smtClean="0">
                <a:latin typeface="Times New Roman" panose="02020603050405020304" pitchFamily="18" charset="0"/>
                <a:cs typeface="Times New Roman" panose="02020603050405020304" pitchFamily="18" charset="0"/>
              </a:rPr>
              <a:t>H</a:t>
            </a:r>
            <a:r>
              <a:rPr lang="ru-RU" sz="2900" b="1" dirty="0" smtClean="0">
                <a:latin typeface="Times New Roman" panose="02020603050405020304" pitchFamily="18" charset="0"/>
                <a:cs typeface="Times New Roman" panose="02020603050405020304" pitchFamily="18" charset="0"/>
              </a:rPr>
              <a:t>ц</a:t>
            </a:r>
            <a:r>
              <a:rPr lang="en-US" sz="2900" b="1" dirty="0" smtClean="0">
                <a:latin typeface="Times New Roman" panose="02020603050405020304" pitchFamily="18" charset="0"/>
                <a:cs typeface="Times New Roman" panose="02020603050405020304" pitchFamily="18" charset="0"/>
              </a:rPr>
              <a:t>- to improve statistics -&gt; need </a:t>
            </a:r>
            <a:r>
              <a:rPr lang="en-US" sz="2900" b="1" dirty="0" err="1" smtClean="0">
                <a:latin typeface="Times New Roman" panose="02020603050405020304" pitchFamily="18" charset="0"/>
                <a:cs typeface="Times New Roman" panose="02020603050405020304" pitchFamily="18" charset="0"/>
              </a:rPr>
              <a:t>monitoringof</a:t>
            </a:r>
            <a:r>
              <a:rPr lang="en-US" sz="2900" b="1" dirty="0" smtClean="0">
                <a:latin typeface="Times New Roman" panose="02020603050405020304" pitchFamily="18" charset="0"/>
                <a:cs typeface="Times New Roman" panose="02020603050405020304" pitchFamily="18" charset="0"/>
              </a:rPr>
              <a:t> radiation loads ! </a:t>
            </a:r>
            <a:endParaRPr lang="en-US" sz="2900" dirty="0" smtClean="0"/>
          </a:p>
          <a:p>
            <a:pPr marL="0" indent="0" algn="just">
              <a:buNone/>
            </a:pPr>
            <a:r>
              <a:rPr lang="en-US" sz="3400" b="1" dirty="0" smtClean="0"/>
              <a:t>Two options were considered:</a:t>
            </a:r>
          </a:p>
          <a:p>
            <a:pPr algn="just">
              <a:buFontTx/>
              <a:buChar char="-"/>
            </a:pPr>
            <a:r>
              <a:rPr lang="en-US" sz="2900" dirty="0" smtClean="0"/>
              <a:t> </a:t>
            </a:r>
            <a:r>
              <a:rPr lang="en-US" sz="2900" dirty="0"/>
              <a:t>a) application of the RMS-R3 system after the completion of the RUN3 at </a:t>
            </a:r>
            <a:r>
              <a:rPr lang="en-US" sz="2900" dirty="0" err="1"/>
              <a:t>LHCb</a:t>
            </a:r>
            <a:r>
              <a:rPr lang="en-US" sz="2900" dirty="0"/>
              <a:t> (CERN)  in 2026; </a:t>
            </a:r>
          </a:p>
          <a:p>
            <a:pPr algn="just">
              <a:buFontTx/>
              <a:buChar char="-"/>
            </a:pPr>
            <a:r>
              <a:rPr lang="en-US" sz="2900" dirty="0"/>
              <a:t>b) </a:t>
            </a:r>
            <a:r>
              <a:rPr lang="en-US" sz="2900" b="1" dirty="0">
                <a:latin typeface="Times New Roman" panose="02020603050405020304" pitchFamily="18" charset="0"/>
                <a:cs typeface="Times New Roman" panose="02020603050405020304" pitchFamily="18" charset="0"/>
              </a:rPr>
              <a:t>Building a </a:t>
            </a:r>
            <a:r>
              <a:rPr lang="en-US" sz="2900" b="1" dirty="0" err="1">
                <a:latin typeface="Times New Roman" panose="02020603050405020304" pitchFamily="18" charset="0"/>
                <a:cs typeface="Times New Roman" panose="02020603050405020304" pitchFamily="18" charset="0"/>
              </a:rPr>
              <a:t>a</a:t>
            </a:r>
            <a:r>
              <a:rPr lang="en-US" sz="2900" b="1" dirty="0">
                <a:latin typeface="Times New Roman" panose="02020603050405020304" pitchFamily="18" charset="0"/>
                <a:cs typeface="Times New Roman" panose="02020603050405020304" pitchFamily="18" charset="0"/>
              </a:rPr>
              <a:t> completely new </a:t>
            </a:r>
            <a:r>
              <a:rPr lang="en-US" sz="2900" b="1" dirty="0" smtClean="0">
                <a:latin typeface="Times New Roman" panose="02020603050405020304" pitchFamily="18" charset="0"/>
                <a:cs typeface="Times New Roman" panose="02020603050405020304" pitchFamily="18" charset="0"/>
              </a:rPr>
              <a:t>system  </a:t>
            </a:r>
            <a:r>
              <a:rPr lang="en-US" sz="2900" b="1" dirty="0">
                <a:latin typeface="Times New Roman" panose="02020603050405020304" pitchFamily="18" charset="0"/>
                <a:cs typeface="Times New Roman" panose="02020603050405020304" pitchFamily="18" charset="0"/>
              </a:rPr>
              <a:t>with the Utopia 2 (CERN) readout  chip </a:t>
            </a:r>
            <a:r>
              <a:rPr lang="en-US" sz="2900" b="1" dirty="0" smtClean="0">
                <a:latin typeface="Times New Roman" panose="02020603050405020304" pitchFamily="18" charset="0"/>
                <a:cs typeface="Times New Roman" panose="02020603050405020304" pitchFamily="18" charset="0"/>
              </a:rPr>
              <a:t>(9 </a:t>
            </a:r>
            <a:r>
              <a:rPr lang="en-US" sz="2900" b="1" dirty="0">
                <a:latin typeface="Times New Roman" panose="02020603050405020304" pitchFamily="18" charset="0"/>
                <a:cs typeface="Times New Roman" panose="02020603050405020304" pitchFamily="18" charset="0"/>
              </a:rPr>
              <a:t>orders of </a:t>
            </a:r>
            <a:r>
              <a:rPr lang="en-US" sz="2900" b="1" dirty="0" smtClean="0">
                <a:latin typeface="Times New Roman" panose="02020603050405020304" pitchFamily="18" charset="0"/>
                <a:cs typeface="Times New Roman" panose="02020603050405020304" pitchFamily="18" charset="0"/>
              </a:rPr>
              <a:t>magnitude dynamic range)</a:t>
            </a:r>
          </a:p>
          <a:p>
            <a:pPr algn="just">
              <a:buFontTx/>
              <a:buChar char="-"/>
            </a:pPr>
            <a:r>
              <a:rPr lang="en-US" sz="2900" dirty="0" smtClean="0"/>
              <a:t>. </a:t>
            </a:r>
          </a:p>
          <a:p>
            <a:pPr algn="just">
              <a:buFontTx/>
              <a:buChar char="-"/>
            </a:pPr>
            <a:r>
              <a:rPr lang="en-US" sz="3400" b="1" dirty="0" smtClean="0">
                <a:latin typeface="Times New Roman" panose="02020603050405020304" pitchFamily="18" charset="0"/>
                <a:cs typeface="Times New Roman" panose="02020603050405020304" pitchFamily="18" charset="0"/>
              </a:rPr>
              <a:t>In 2024, </a:t>
            </a:r>
            <a:r>
              <a:rPr lang="en-US" sz="2900" b="1" dirty="0" smtClean="0">
                <a:latin typeface="Times New Roman" panose="02020603050405020304" pitchFamily="18" charset="0"/>
                <a:cs typeface="Times New Roman" panose="02020603050405020304" pitchFamily="18" charset="0"/>
              </a:rPr>
              <a:t>evaluations illustrate </a:t>
            </a:r>
            <a:r>
              <a:rPr lang="en-US" sz="2900" b="1" dirty="0">
                <a:latin typeface="Times New Roman" panose="02020603050405020304" pitchFamily="18" charset="0"/>
                <a:cs typeface="Times New Roman" panose="02020603050405020304" pitchFamily="18" charset="0"/>
              </a:rPr>
              <a:t>the </a:t>
            </a:r>
            <a:r>
              <a:rPr lang="en-US" sz="2900" b="1" dirty="0" smtClean="0">
                <a:latin typeface="Times New Roman" panose="02020603050405020304" pitchFamily="18" charset="0"/>
                <a:cs typeface="Times New Roman" panose="02020603050405020304" pitchFamily="18" charset="0"/>
              </a:rPr>
              <a:t>sustainability </a:t>
            </a:r>
            <a:r>
              <a:rPr lang="en-US" sz="2900" b="1" dirty="0">
                <a:latin typeface="Times New Roman" panose="02020603050405020304" pitchFamily="18" charset="0"/>
                <a:cs typeface="Times New Roman" panose="02020603050405020304" pitchFamily="18" charset="0"/>
              </a:rPr>
              <a:t>of the MS-R1-CBM </a:t>
            </a:r>
            <a:r>
              <a:rPr lang="en-US" sz="2900" b="1" dirty="0" smtClean="0">
                <a:latin typeface="Times New Roman" panose="02020603050405020304" pitchFamily="18" charset="0"/>
                <a:cs typeface="Times New Roman" panose="02020603050405020304" pitchFamily="18" charset="0"/>
              </a:rPr>
              <a:t>for  measuring Interaction rate and mapping the interaction area using the method of asymmetry of the response of its sensors. </a:t>
            </a:r>
          </a:p>
          <a:p>
            <a:pPr marL="0" indent="0" algn="just">
              <a:buNone/>
            </a:pPr>
            <a:endParaRPr lang="en-US" sz="1600" dirty="0"/>
          </a:p>
          <a:p>
            <a:pPr marL="0" indent="0" algn="just">
              <a:buNone/>
            </a:pPr>
            <a:endParaRPr lang="en-US" sz="1600"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pt-BR" dirty="0" smtClean="0"/>
              <a:t>M. Pugach.- MS-R!,R2-CBM. </a:t>
            </a:r>
            <a:endParaRPr lang="ru-RU" dirty="0"/>
          </a:p>
        </p:txBody>
      </p:sp>
      <p:sp>
        <p:nvSpPr>
          <p:cNvPr id="5" name="Номер слайда 4"/>
          <p:cNvSpPr>
            <a:spLocks noGrp="1"/>
          </p:cNvSpPr>
          <p:nvPr>
            <p:ph type="sldNum" sz="quarter" idx="12"/>
          </p:nvPr>
        </p:nvSpPr>
        <p:spPr/>
        <p:txBody>
          <a:bodyPr/>
          <a:lstStyle/>
          <a:p>
            <a:fld id="{FA7ED4FA-9314-4789-AD51-8F19B216E313}" type="slidenum">
              <a:rPr lang="ru-RU" smtClean="0"/>
              <a:t>15</a:t>
            </a:fld>
            <a:endParaRPr lang="ru-RU"/>
          </a:p>
        </p:txBody>
      </p:sp>
      <p:pic>
        <p:nvPicPr>
          <p:cNvPr id="6" name="Рисунок 5"/>
          <p:cNvPicPr/>
          <p:nvPr/>
        </p:nvPicPr>
        <p:blipFill>
          <a:blip r:embed="rId2"/>
          <a:stretch>
            <a:fillRect/>
          </a:stretch>
        </p:blipFill>
        <p:spPr>
          <a:xfrm>
            <a:off x="5902844" y="1654136"/>
            <a:ext cx="772478" cy="1340644"/>
          </a:xfrm>
          <a:prstGeom prst="rect">
            <a:avLst/>
          </a:prstGeom>
        </p:spPr>
      </p:pic>
      <p:pic>
        <p:nvPicPr>
          <p:cNvPr id="7" name="Рисунок 6"/>
          <p:cNvPicPr/>
          <p:nvPr/>
        </p:nvPicPr>
        <p:blipFill>
          <a:blip r:embed="rId3"/>
          <a:stretch>
            <a:fillRect/>
          </a:stretch>
        </p:blipFill>
        <p:spPr>
          <a:xfrm>
            <a:off x="4800600" y="2250877"/>
            <a:ext cx="918686" cy="743903"/>
          </a:xfrm>
          <a:prstGeom prst="rect">
            <a:avLst/>
          </a:prstGeom>
        </p:spPr>
      </p:pic>
      <p:pic>
        <p:nvPicPr>
          <p:cNvPr id="8" name="Рисунок 7"/>
          <p:cNvPicPr/>
          <p:nvPr/>
        </p:nvPicPr>
        <p:blipFill>
          <a:blip r:embed="rId4"/>
          <a:stretch>
            <a:fillRect/>
          </a:stretch>
        </p:blipFill>
        <p:spPr>
          <a:xfrm>
            <a:off x="6858881" y="1691723"/>
            <a:ext cx="2034540" cy="1341596"/>
          </a:xfrm>
          <a:prstGeom prst="rect">
            <a:avLst/>
          </a:prstGeom>
        </p:spPr>
      </p:pic>
      <p:sp>
        <p:nvSpPr>
          <p:cNvPr id="9" name="Прямоугольник 8"/>
          <p:cNvSpPr/>
          <p:nvPr/>
        </p:nvSpPr>
        <p:spPr>
          <a:xfrm>
            <a:off x="4321421" y="3119718"/>
            <a:ext cx="4572000" cy="2893100"/>
          </a:xfrm>
          <a:prstGeom prst="rect">
            <a:avLst/>
          </a:prstGeom>
        </p:spPr>
        <p:txBody>
          <a:bodyPr>
            <a:spAutoFit/>
          </a:bodyPr>
          <a:lstStyle/>
          <a:p>
            <a:pPr algn="just"/>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design for the CBM STS (3 + 5) </a:t>
            </a:r>
            <a:r>
              <a:rPr lang="en-US"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Upgrade: </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(MAPS &amp; Double-sided </a:t>
            </a:r>
            <a:r>
              <a:rPr lang="en-US"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Microstrip</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Silion</a:t>
            </a:r>
            <a:r>
              <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detectors</a:t>
            </a:r>
            <a:r>
              <a:rPr lang="en-US"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gn="just">
              <a:buFont typeface="Wingdings" panose="05000000000000000000" pitchFamily="2" charset="2"/>
              <a:buChar char="Ø"/>
            </a:pPr>
            <a:r>
              <a:rPr lang="en-US" sz="1500" b="1" dirty="0">
                <a:latin typeface="Times New Roman" panose="02020603050405020304" pitchFamily="18" charset="0"/>
                <a:cs typeface="Times New Roman" panose="02020603050405020304" pitchFamily="18" charset="0"/>
              </a:rPr>
              <a:t>the first three stations (1, 2, 3) -&gt; MAPS</a:t>
            </a:r>
          </a:p>
          <a:p>
            <a:pPr lvl="1" algn="just">
              <a:buFont typeface="Wingdings" panose="05000000000000000000" pitchFamily="2" charset="2"/>
              <a:buChar char="Ø"/>
            </a:pPr>
            <a:r>
              <a:rPr lang="en-US" sz="1500" b="1" dirty="0">
                <a:latin typeface="Times New Roman" panose="02020603050405020304" pitchFamily="18" charset="0"/>
                <a:cs typeface="Times New Roman" panose="02020603050405020304" pitchFamily="18" charset="0"/>
              </a:rPr>
              <a:t> the  stations 4 – 8 -&gt; </a:t>
            </a:r>
          </a:p>
          <a:p>
            <a:pPr lvl="2"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MAPS  in areas close to the beam axis  (2.5 &lt; </a:t>
            </a:r>
            <a:r>
              <a:rPr lang="el-GR" sz="2000" b="1" dirty="0">
                <a:latin typeface="Times New Roman" panose="02020603050405020304" pitchFamily="18" charset="0"/>
                <a:cs typeface="Times New Roman" panose="02020603050405020304" pitchFamily="18" charset="0"/>
              </a:rPr>
              <a:t>θ</a:t>
            </a:r>
            <a:r>
              <a:rPr lang="en-US" sz="2000" b="1" dirty="0">
                <a:latin typeface="Times New Roman" panose="02020603050405020304" pitchFamily="18" charset="0"/>
                <a:cs typeface="Times New Roman" panose="02020603050405020304" pitchFamily="18" charset="0"/>
              </a:rPr>
              <a:t> &lt;12.5 </a:t>
            </a:r>
            <a:r>
              <a:rPr lang="en-US" sz="2000" b="1" dirty="0" err="1">
                <a:latin typeface="Times New Roman" panose="02020603050405020304" pitchFamily="18" charset="0"/>
                <a:cs typeface="Times New Roman" panose="02020603050405020304" pitchFamily="18" charset="0"/>
              </a:rPr>
              <a:t>deg</a:t>
            </a:r>
            <a:r>
              <a:rPr lang="en-US" sz="2000" b="1" dirty="0">
                <a:latin typeface="Times New Roman" panose="02020603050405020304" pitchFamily="18" charset="0"/>
                <a:cs typeface="Times New Roman" panose="02020603050405020304" pitchFamily="18" charset="0"/>
              </a:rPr>
              <a:t>, )</a:t>
            </a:r>
          </a:p>
          <a:p>
            <a:pPr lvl="2" algn="just"/>
            <a:r>
              <a:rPr lang="en-US" sz="1600" b="1" dirty="0">
                <a:latin typeface="Times New Roman" panose="02020603050405020304" pitchFamily="18" charset="0"/>
                <a:cs typeface="Times New Roman" panose="02020603050405020304" pitchFamily="18" charset="0"/>
              </a:rPr>
              <a:t>(More details: Presentation by M. </a:t>
            </a:r>
            <a:r>
              <a:rPr lang="en-US" sz="1600" b="1" dirty="0" err="1">
                <a:latin typeface="Times New Roman" panose="02020603050405020304" pitchFamily="18" charset="0"/>
                <a:cs typeface="Times New Roman" panose="02020603050405020304" pitchFamily="18" charset="0"/>
              </a:rPr>
              <a:t>Pugach</a:t>
            </a:r>
            <a:r>
              <a:rPr lang="en-US" sz="1600" b="1" dirty="0">
                <a:latin typeface="Times New Roman" panose="02020603050405020304" pitchFamily="18" charset="0"/>
                <a:cs typeface="Times New Roman" panose="02020603050405020304" pitchFamily="18" charset="0"/>
              </a:rPr>
              <a:t> at this conference)</a:t>
            </a:r>
          </a:p>
          <a:p>
            <a:pPr algn="just"/>
            <a:endParaRPr 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14313" indent="-214313" algn="just">
              <a:buFont typeface="Wingdings" panose="05000000000000000000" pitchFamily="2" charset="2"/>
              <a:buChar char="Ø"/>
            </a:pP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54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44" y="223062"/>
            <a:ext cx="8229600" cy="715962"/>
          </a:xfrm>
        </p:spPr>
        <p:txBody>
          <a:bodyPr>
            <a:normAutofit/>
          </a:bodyPr>
          <a:lstStyle/>
          <a:p>
            <a:r>
              <a:rPr lang="en-US" sz="3200" b="1" dirty="0" smtClean="0">
                <a:solidFill>
                  <a:schemeClr val="tx2"/>
                </a:solidFill>
                <a:latin typeface="Times New Roman" pitchFamily="18" charset="0"/>
                <a:cs typeface="Times New Roman" pitchFamily="18" charset="0"/>
              </a:rPr>
              <a:t>SUMMARY &amp; OUTLOOK</a:t>
            </a:r>
            <a:endParaRPr lang="ru-RU" sz="32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9562"/>
            <a:ext cx="8229600" cy="4996249"/>
          </a:xfrm>
        </p:spPr>
        <p:txBody>
          <a:bodyPr>
            <a:noAutofit/>
          </a:bodyPr>
          <a:lstStyle/>
          <a:p>
            <a:pPr marL="0" indent="0" algn="just">
              <a:buNone/>
            </a:pPr>
            <a:r>
              <a:rPr lang="en-US" sz="1800" b="1" dirty="0" smtClean="0">
                <a:solidFill>
                  <a:schemeClr val="tx2"/>
                </a:solidFill>
                <a:latin typeface="Times New Roman" pitchFamily="18" charset="0"/>
                <a:cs typeface="Times New Roman" pitchFamily="18" charset="0"/>
              </a:rPr>
              <a:t>KINR Team in 2024 contributed successfully to the </a:t>
            </a:r>
            <a:r>
              <a:rPr lang="en-US" sz="1800" b="1" dirty="0" err="1" smtClean="0">
                <a:solidFill>
                  <a:schemeClr val="tx2"/>
                </a:solidFill>
                <a:latin typeface="Times New Roman" pitchFamily="18" charset="0"/>
                <a:cs typeface="Times New Roman" pitchFamily="18" charset="0"/>
              </a:rPr>
              <a:t>LHCb</a:t>
            </a:r>
            <a:r>
              <a:rPr lang="en-US" sz="1800" b="1" dirty="0" smtClean="0">
                <a:solidFill>
                  <a:schemeClr val="tx2"/>
                </a:solidFill>
                <a:latin typeface="Times New Roman" pitchFamily="18" charset="0"/>
                <a:cs typeface="Times New Roman" pitchFamily="18" charset="0"/>
              </a:rPr>
              <a:t> and CBM experiments.</a:t>
            </a:r>
          </a:p>
          <a:p>
            <a:pPr marL="0" indent="0" algn="just">
              <a:buNone/>
            </a:pPr>
            <a:endParaRPr lang="en-US" sz="1800" b="1" dirty="0">
              <a:solidFill>
                <a:schemeClr val="tx2"/>
              </a:solidFill>
              <a:latin typeface="Times New Roman" pitchFamily="18" charset="0"/>
              <a:cs typeface="Times New Roman" pitchFamily="18" charset="0"/>
            </a:endParaRPr>
          </a:p>
          <a:p>
            <a:pPr marL="0" indent="0" algn="just">
              <a:buNone/>
            </a:pPr>
            <a:r>
              <a:rPr lang="en-US" sz="1800" b="1" dirty="0" smtClean="0">
                <a:solidFill>
                  <a:schemeClr val="tx2"/>
                </a:solidFill>
                <a:latin typeface="Times New Roman" pitchFamily="18" charset="0"/>
                <a:cs typeface="Times New Roman" pitchFamily="18" charset="0"/>
              </a:rPr>
              <a:t>Important results were obtained in </a:t>
            </a:r>
            <a:r>
              <a:rPr lang="en-US" sz="1800" b="1" dirty="0" err="1" smtClean="0">
                <a:solidFill>
                  <a:schemeClr val="tx2"/>
                </a:solidFill>
                <a:latin typeface="Times New Roman" pitchFamily="18" charset="0"/>
                <a:cs typeface="Times New Roman" pitchFamily="18" charset="0"/>
              </a:rPr>
              <a:t>LHCb</a:t>
            </a:r>
            <a:r>
              <a:rPr lang="en-US" sz="1800" b="1" dirty="0" smtClean="0">
                <a:solidFill>
                  <a:schemeClr val="tx2"/>
                </a:solidFill>
                <a:latin typeface="Times New Roman" pitchFamily="18" charset="0"/>
                <a:cs typeface="Times New Roman" pitchFamily="18" charset="0"/>
              </a:rPr>
              <a:t> data analysis revealing the challenge for  the development of theoretical models </a:t>
            </a:r>
            <a:r>
              <a:rPr lang="en-US" sz="1800" b="1" dirty="0" err="1" smtClean="0">
                <a:solidFill>
                  <a:schemeClr val="tx2"/>
                </a:solidFill>
                <a:latin typeface="Times New Roman" pitchFamily="18" charset="0"/>
                <a:cs typeface="Times New Roman" pitchFamily="18" charset="0"/>
              </a:rPr>
              <a:t>capaable</a:t>
            </a:r>
            <a:r>
              <a:rPr lang="en-US" sz="1800" b="1" dirty="0" smtClean="0">
                <a:solidFill>
                  <a:schemeClr val="tx2"/>
                </a:solidFill>
                <a:latin typeface="Times New Roman" pitchFamily="18" charset="0"/>
                <a:cs typeface="Times New Roman" pitchFamily="18" charset="0"/>
              </a:rPr>
              <a:t> to describe multi-differential cross-sections of strange hadrons production rather than predict their global yields.</a:t>
            </a:r>
          </a:p>
          <a:p>
            <a:pPr marL="0" indent="0" algn="just">
              <a:buNone/>
            </a:pPr>
            <a:r>
              <a:rPr lang="en-US" sz="1800" b="1" dirty="0" smtClean="0">
                <a:solidFill>
                  <a:schemeClr val="tx2"/>
                </a:solidFill>
                <a:latin typeface="Times New Roman" pitchFamily="18" charset="0"/>
                <a:cs typeface="Times New Roman" pitchFamily="18" charset="0"/>
              </a:rPr>
              <a:t>Great achievement has been reached by implementing software packages for controlling  RMS-R3 data on the Beam and Background conditions in the </a:t>
            </a:r>
            <a:r>
              <a:rPr lang="en-US" sz="1800" b="1" dirty="0" err="1" smtClean="0">
                <a:solidFill>
                  <a:schemeClr val="tx2"/>
                </a:solidFill>
                <a:latin typeface="Times New Roman" pitchFamily="18" charset="0"/>
                <a:cs typeface="Times New Roman" pitchFamily="18" charset="0"/>
              </a:rPr>
              <a:t>LHCb</a:t>
            </a:r>
            <a:r>
              <a:rPr lang="en-US" sz="1800" b="1" dirty="0" smtClean="0">
                <a:solidFill>
                  <a:schemeClr val="tx2"/>
                </a:solidFill>
                <a:latin typeface="Times New Roman" pitchFamily="18" charset="0"/>
                <a:cs typeface="Times New Roman" pitchFamily="18" charset="0"/>
              </a:rPr>
              <a:t> experiment.</a:t>
            </a:r>
          </a:p>
          <a:p>
            <a:pPr marL="0" indent="0" algn="just">
              <a:buNone/>
            </a:pPr>
            <a:r>
              <a:rPr lang="en-US" sz="1800" b="1" dirty="0" smtClean="0">
                <a:solidFill>
                  <a:schemeClr val="tx2"/>
                </a:solidFill>
                <a:latin typeface="Times New Roman" pitchFamily="18" charset="0"/>
                <a:cs typeface="Times New Roman" pitchFamily="18" charset="0"/>
              </a:rPr>
              <a:t>The challenging task of monitoring system at extremely high LHC luminosity is close to be solved by building RMS-R4 prototype.</a:t>
            </a:r>
          </a:p>
          <a:p>
            <a:pPr marL="0" indent="0" algn="just">
              <a:buNone/>
            </a:pPr>
            <a:endParaRPr lang="en-US" sz="1800" b="1" dirty="0" smtClean="0">
              <a:solidFill>
                <a:schemeClr val="tx2"/>
              </a:solidFill>
              <a:latin typeface="Times New Roman" pitchFamily="18" charset="0"/>
              <a:cs typeface="Times New Roman" pitchFamily="18" charset="0"/>
            </a:endParaRPr>
          </a:p>
          <a:p>
            <a:pPr marL="0" indent="0" algn="just">
              <a:buNone/>
            </a:pPr>
            <a:r>
              <a:rPr lang="en-US" sz="1800" b="1" dirty="0" smtClean="0">
                <a:solidFill>
                  <a:schemeClr val="tx2"/>
                </a:solidFill>
                <a:latin typeface="Times New Roman" pitchFamily="18" charset="0"/>
                <a:cs typeface="Times New Roman" pitchFamily="18" charset="0"/>
              </a:rPr>
              <a:t>Constructive contributions are made to the future experiment CBM by participation in the STS construction (tests, codes simulating STS detector modules performance), development of the STS Upgrade project and building the prototype of Beam and Background conditions  monitoring system.</a:t>
            </a:r>
            <a:endParaRPr lang="en-US" sz="1800" b="1" dirty="0">
              <a:solidFill>
                <a:schemeClr val="tx2"/>
              </a:solidFill>
              <a:latin typeface="Times New Roman" pitchFamily="18" charset="0"/>
              <a:cs typeface="Times New Roman" pitchFamily="18" charset="0"/>
            </a:endParaRPr>
          </a:p>
          <a:p>
            <a:pPr marL="0" indent="0" algn="just">
              <a:buNone/>
            </a:pPr>
            <a:endParaRPr lang="en-US" sz="1800" b="1" dirty="0" smtClean="0">
              <a:solidFill>
                <a:schemeClr val="tx2"/>
              </a:solidFill>
              <a:latin typeface="Times New Roman" pitchFamily="18" charset="0"/>
              <a:cs typeface="Times New Roman" pitchFamily="18" charset="0"/>
            </a:endParaRPr>
          </a:p>
          <a:p>
            <a:pPr marL="0" indent="0" algn="just">
              <a:buNone/>
            </a:pPr>
            <a:endParaRPr lang="en-US" sz="2400" b="1" dirty="0" smtClean="0">
              <a:solidFill>
                <a:schemeClr val="tx2"/>
              </a:solidFill>
              <a:latin typeface="Times New Roman" pitchFamily="18" charset="0"/>
              <a:cs typeface="Times New Roman" pitchFamily="18" charset="0"/>
            </a:endParaRPr>
          </a:p>
          <a:p>
            <a:pPr marL="0" indent="0" algn="just">
              <a:buNone/>
            </a:pPr>
            <a:r>
              <a:rPr lang="en-US" dirty="0" smtClean="0"/>
              <a:t>               </a:t>
            </a:r>
            <a:endParaRPr lang="en-US" b="1" dirty="0">
              <a:solidFill>
                <a:schemeClr val="tx2"/>
              </a:solidFill>
              <a:latin typeface="Times New Roman" pitchFamily="18" charset="0"/>
              <a:cs typeface="Times New Roman" pitchFamily="18" charset="0"/>
            </a:endParaRPr>
          </a:p>
          <a:p>
            <a:pPr marL="0" indent="0" algn="just">
              <a:buNone/>
            </a:pPr>
            <a:r>
              <a:rPr lang="en-GB" b="1" dirty="0" smtClean="0">
                <a:solidFill>
                  <a:srgbClr val="000000"/>
                </a:solidFill>
                <a:latin typeface="Times New Roman" pitchFamily="18" charset="0"/>
                <a:cs typeface="Times New Roman" pitchFamily="18" charset="0"/>
              </a:rPr>
              <a:t>!</a:t>
            </a:r>
            <a:endParaRPr lang="en-US" b="1" dirty="0" smtClean="0">
              <a:solidFill>
                <a:schemeClr val="tx2"/>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dirty="0" smtClean="0"/>
              <a:t>V. </a:t>
            </a:r>
            <a:r>
              <a:rPr lang="en-US" dirty="0" err="1" smtClean="0"/>
              <a:t>Pugatch</a:t>
            </a:r>
            <a:r>
              <a:rPr lang="en-US" dirty="0" smtClean="0"/>
              <a:t> .KINR Conference -2025</a:t>
            </a:r>
            <a:endParaRPr lang="en-US" dirty="0"/>
          </a:p>
        </p:txBody>
      </p:sp>
      <p:sp>
        <p:nvSpPr>
          <p:cNvPr id="5" name="Номер слайда 4"/>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27421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44562"/>
          </a:xfrm>
        </p:spPr>
        <p:txBody>
          <a:bodyPr>
            <a:normAutofit/>
          </a:bodyPr>
          <a:lstStyle/>
          <a:p>
            <a:r>
              <a:rPr lang="en-US" sz="2400" b="1" dirty="0" smtClean="0">
                <a:solidFill>
                  <a:schemeClr val="tx2"/>
                </a:solidFill>
                <a:latin typeface="Times New Roman" pitchFamily="18" charset="0"/>
                <a:cs typeface="Times New Roman" pitchFamily="18" charset="0"/>
              </a:rPr>
              <a:t>ACKNOWLEDGEMENTS</a:t>
            </a:r>
            <a:endParaRPr lang="ru-RU" sz="2400" b="1"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381000" y="1066800"/>
            <a:ext cx="8229600" cy="4525963"/>
          </a:xfrm>
        </p:spPr>
        <p:txBody>
          <a:bodyPr>
            <a:normAutofit fontScale="92500" lnSpcReduction="20000"/>
          </a:bodyPr>
          <a:lstStyle/>
          <a:p>
            <a:pPr marL="0" indent="0" algn="just">
              <a:buNone/>
            </a:pPr>
            <a:r>
              <a:rPr lang="en-US" sz="2200" b="1" dirty="0" smtClean="0">
                <a:solidFill>
                  <a:srgbClr val="000000"/>
                </a:solidFill>
                <a:latin typeface="Times New Roman" pitchFamily="18" charset="0"/>
                <a:ea typeface="Times New Roman" panose="02020603050405020304" pitchFamily="18" charset="0"/>
                <a:cs typeface="Times New Roman" pitchFamily="18" charset="0"/>
              </a:rPr>
              <a:t>This work received  financial support within the Grant </a:t>
            </a:r>
            <a:r>
              <a:rPr lang="uk-UA" sz="2200" b="1" dirty="0" smtClean="0">
                <a:solidFill>
                  <a:srgbClr val="000000"/>
                </a:solidFill>
                <a:latin typeface="Times New Roman" pitchFamily="18" charset="0"/>
                <a:ea typeface="Times New Roman" panose="02020603050405020304" pitchFamily="18" charset="0"/>
                <a:cs typeface="Times New Roman" pitchFamily="18" charset="0"/>
              </a:rPr>
              <a:t> </a:t>
            </a:r>
            <a:r>
              <a:rPr lang="en-GB" sz="2200" b="1" dirty="0">
                <a:solidFill>
                  <a:srgbClr val="000000"/>
                </a:solidFill>
                <a:latin typeface="Times New Roman" pitchFamily="18" charset="0"/>
                <a:ea typeface="Times New Roman" panose="02020603050405020304" pitchFamily="18" charset="0"/>
                <a:cs typeface="Times New Roman" pitchFamily="18" charset="0"/>
              </a:rPr>
              <a:t>EU #</a:t>
            </a:r>
            <a:r>
              <a:rPr lang="en-GB" sz="2200" b="1" dirty="0" smtClean="0">
                <a:solidFill>
                  <a:srgbClr val="000000"/>
                </a:solidFill>
                <a:latin typeface="Times New Roman" pitchFamily="18" charset="0"/>
                <a:ea typeface="Times New Roman" panose="02020603050405020304" pitchFamily="18" charset="0"/>
                <a:cs typeface="Times New Roman" pitchFamily="18" charset="0"/>
              </a:rPr>
              <a:t>3014 Fellowships programme of EURIZON</a:t>
            </a:r>
            <a:r>
              <a:rPr lang="en-GB" sz="2200" b="1" dirty="0">
                <a:solidFill>
                  <a:srgbClr val="000000"/>
                </a:solidFill>
                <a:latin typeface="Times New Roman" pitchFamily="18" charset="0"/>
                <a:ea typeface="Times New Roman" panose="02020603050405020304" pitchFamily="18" charset="0"/>
                <a:cs typeface="Times New Roman" pitchFamily="18" charset="0"/>
              </a:rPr>
              <a:t>. </a:t>
            </a:r>
            <a:r>
              <a:rPr lang="en-US" sz="2200" b="1" dirty="0" smtClean="0">
                <a:solidFill>
                  <a:srgbClr val="000000"/>
                </a:solidFill>
                <a:latin typeface="Times New Roman" pitchFamily="18" charset="0"/>
                <a:ea typeface="Times New Roman" panose="02020603050405020304" pitchFamily="18" charset="0"/>
                <a:cs typeface="Times New Roman" pitchFamily="18" charset="0"/>
              </a:rPr>
              <a:t>Grant </a:t>
            </a:r>
            <a:r>
              <a:rPr lang="uk-UA" sz="2200" b="1" dirty="0" smtClean="0">
                <a:solidFill>
                  <a:srgbClr val="000000"/>
                </a:solidFill>
                <a:latin typeface="Times New Roman" pitchFamily="18" charset="0"/>
                <a:ea typeface="Times New Roman" panose="02020603050405020304" pitchFamily="18" charset="0"/>
                <a:cs typeface="Times New Roman" pitchFamily="18" charset="0"/>
              </a:rPr>
              <a:t>№ 871072</a:t>
            </a:r>
            <a:r>
              <a:rPr lang="en-US" sz="2200" b="1" dirty="0" smtClean="0">
                <a:solidFill>
                  <a:srgbClr val="000000"/>
                </a:solidFill>
                <a:latin typeface="Times New Roman" pitchFamily="18" charset="0"/>
                <a:ea typeface="Times New Roman" panose="02020603050405020304" pitchFamily="18" charset="0"/>
                <a:cs typeface="Times New Roman" pitchFamily="18" charset="0"/>
              </a:rPr>
              <a:t> as well as within the IP2 period of time in frames of the Working Package  WP7 – DETEC </a:t>
            </a:r>
            <a:r>
              <a:rPr lang="uk-UA" sz="2200" b="1" dirty="0" smtClean="0">
                <a:solidFill>
                  <a:srgbClr val="000000"/>
                </a:solidFill>
                <a:latin typeface="Times New Roman" pitchFamily="18" charset="0"/>
                <a:ea typeface="Times New Roman" panose="02020603050405020304" pitchFamily="18" charset="0"/>
                <a:cs typeface="Times New Roman" pitchFamily="18" charset="0"/>
              </a:rPr>
              <a:t>.</a:t>
            </a:r>
            <a:r>
              <a:rPr lang="en-GB" sz="2200" b="1" dirty="0">
                <a:solidFill>
                  <a:srgbClr val="000000"/>
                </a:solidFill>
                <a:latin typeface="Times New Roman" pitchFamily="18" charset="0"/>
                <a:ea typeface="Times New Roman" panose="02020603050405020304" pitchFamily="18" charset="0"/>
                <a:cs typeface="Times New Roman" pitchFamily="18" charset="0"/>
              </a:rPr>
              <a:t> EURIZON. </a:t>
            </a:r>
            <a:r>
              <a:rPr lang="en-US" sz="2200" b="1" dirty="0">
                <a:solidFill>
                  <a:srgbClr val="000000"/>
                </a:solidFill>
                <a:latin typeface="Times New Roman" pitchFamily="18" charset="0"/>
                <a:ea typeface="Times New Roman" panose="02020603050405020304" pitchFamily="18" charset="0"/>
                <a:cs typeface="Times New Roman" pitchFamily="18" charset="0"/>
              </a:rPr>
              <a:t>Grant </a:t>
            </a:r>
            <a:r>
              <a:rPr lang="uk-UA" sz="2200" b="1" dirty="0">
                <a:solidFill>
                  <a:srgbClr val="000000"/>
                </a:solidFill>
                <a:latin typeface="Times New Roman" pitchFamily="18" charset="0"/>
                <a:ea typeface="Times New Roman" panose="02020603050405020304" pitchFamily="18" charset="0"/>
                <a:cs typeface="Times New Roman" pitchFamily="18" charset="0"/>
              </a:rPr>
              <a:t>№ </a:t>
            </a:r>
            <a:r>
              <a:rPr lang="uk-UA" sz="2200" b="1" dirty="0" smtClean="0">
                <a:solidFill>
                  <a:srgbClr val="000000"/>
                </a:solidFill>
                <a:latin typeface="Times New Roman" pitchFamily="18" charset="0"/>
                <a:ea typeface="Times New Roman" panose="02020603050405020304" pitchFamily="18" charset="0"/>
                <a:cs typeface="Times New Roman" pitchFamily="18" charset="0"/>
              </a:rPr>
              <a:t>871072</a:t>
            </a:r>
            <a:r>
              <a:rPr lang="en-US" sz="2200" b="1" dirty="0" smtClean="0">
                <a:solidFill>
                  <a:srgbClr val="000000"/>
                </a:solidFill>
                <a:latin typeface="Times New Roman" pitchFamily="18" charset="0"/>
                <a:ea typeface="Times New Roman" panose="02020603050405020304" pitchFamily="18" charset="0"/>
                <a:cs typeface="Times New Roman" pitchFamily="18" charset="0"/>
              </a:rPr>
              <a:t>.</a:t>
            </a:r>
          </a:p>
          <a:p>
            <a:pPr marL="0" indent="0" algn="just">
              <a:buNone/>
            </a:pPr>
            <a:endParaRPr lang="en-US" sz="2200" b="1" dirty="0">
              <a:solidFill>
                <a:srgbClr val="000000"/>
              </a:solidFill>
              <a:latin typeface="Times New Roman" pitchFamily="18" charset="0"/>
              <a:ea typeface="Times New Roman" panose="02020603050405020304" pitchFamily="18" charset="0"/>
              <a:cs typeface="Times New Roman" pitchFamily="18" charset="0"/>
            </a:endParaRPr>
          </a:p>
          <a:p>
            <a:pPr marL="0" indent="0" algn="just">
              <a:buNone/>
            </a:pPr>
            <a:r>
              <a:rPr lang="en-US" sz="2200" b="1" dirty="0" smtClean="0">
                <a:solidFill>
                  <a:srgbClr val="000000"/>
                </a:solidFill>
                <a:latin typeface="Times New Roman" pitchFamily="18" charset="0"/>
                <a:ea typeface="Times New Roman" panose="02020603050405020304" pitchFamily="18" charset="0"/>
                <a:cs typeface="Times New Roman" pitchFamily="18" charset="0"/>
              </a:rPr>
              <a:t>We appreciate the financial support in frames of the budget theme of the National Academy of Sciences of Ukraine.</a:t>
            </a:r>
          </a:p>
          <a:p>
            <a:pPr marL="0" indent="0" algn="just">
              <a:buNone/>
            </a:pPr>
            <a:endParaRPr lang="en-US" sz="2000" dirty="0">
              <a:solidFill>
                <a:srgbClr val="000000"/>
              </a:solidFill>
              <a:latin typeface="Times New Roman" pitchFamily="18" charset="0"/>
              <a:ea typeface="Times New Roman" panose="02020603050405020304" pitchFamily="18" charset="0"/>
              <a:cs typeface="Times New Roman" pitchFamily="18" charset="0"/>
            </a:endParaRPr>
          </a:p>
          <a:p>
            <a:pPr marL="0" indent="0" algn="just">
              <a:buNone/>
            </a:pPr>
            <a:endParaRPr lang="en-US" sz="2000" dirty="0" smtClean="0">
              <a:solidFill>
                <a:srgbClr val="000000"/>
              </a:solidFill>
              <a:latin typeface="Times New Roman" pitchFamily="18" charset="0"/>
              <a:ea typeface="Times New Roman" panose="02020603050405020304" pitchFamily="18" charset="0"/>
              <a:cs typeface="Times New Roman" pitchFamily="18" charset="0"/>
            </a:endParaRPr>
          </a:p>
          <a:p>
            <a:pPr marL="0" indent="0" algn="ctr">
              <a:buNone/>
            </a:pPr>
            <a:r>
              <a:rPr lang="en-US" sz="3000" b="1" dirty="0" smtClean="0">
                <a:solidFill>
                  <a:srgbClr val="000000"/>
                </a:solidFill>
                <a:latin typeface="Times New Roman" pitchFamily="18" charset="0"/>
                <a:ea typeface="Times New Roman" panose="02020603050405020304" pitchFamily="18" charset="0"/>
                <a:cs typeface="Times New Roman" pitchFamily="18" charset="0"/>
              </a:rPr>
              <a:t>THANK YOU FOR YOUR ATTENTION !</a:t>
            </a:r>
          </a:p>
          <a:p>
            <a:pPr algn="just"/>
            <a:endParaRPr lang="en-GB" sz="2800" dirty="0" smtClean="0">
              <a:solidFill>
                <a:srgbClr val="000000"/>
              </a:solidFill>
              <a:latin typeface="Times New Roman" pitchFamily="18" charset="0"/>
              <a:cs typeface="Times New Roman" pitchFamily="18" charset="0"/>
            </a:endParaRPr>
          </a:p>
          <a:p>
            <a:pPr algn="just"/>
            <a:endParaRPr lang="en-GB" sz="2800" dirty="0">
              <a:solidFill>
                <a:srgbClr val="000000"/>
              </a:solidFill>
              <a:latin typeface="Times New Roman" pitchFamily="18" charset="0"/>
              <a:cs typeface="Times New Roman" pitchFamily="18" charset="0"/>
            </a:endParaRPr>
          </a:p>
          <a:p>
            <a:pPr marL="0" indent="0" algn="just">
              <a:buNone/>
            </a:pPr>
            <a:r>
              <a:rPr lang="uk-UA" sz="1600" dirty="0"/>
              <a:t/>
            </a:r>
            <a:br>
              <a:rPr lang="uk-UA" sz="1600" dirty="0"/>
            </a:br>
            <a:endParaRPr lang="uk-UA" sz="1600" dirty="0"/>
          </a:p>
          <a:p>
            <a:pPr marL="0" indent="0" algn="just">
              <a:buNone/>
            </a:pPr>
            <a:endParaRPr lang="en-US" sz="2300" dirty="0" smtClean="0"/>
          </a:p>
        </p:txBody>
      </p:sp>
      <p:sp>
        <p:nvSpPr>
          <p:cNvPr id="4" name="Нижний колонтитул 3"/>
          <p:cNvSpPr>
            <a:spLocks noGrp="1"/>
          </p:cNvSpPr>
          <p:nvPr>
            <p:ph type="ftr" sz="quarter" idx="11"/>
          </p:nvPr>
        </p:nvSpPr>
        <p:spPr/>
        <p:txBody>
          <a:bodyPr/>
          <a:lstStyle/>
          <a:p>
            <a:r>
              <a:rPr lang="en-US" smtClean="0"/>
              <a:t>V. Pugatch .KINR Conference -2025</a:t>
            </a:r>
            <a:endParaRPr lang="ru-RU"/>
          </a:p>
        </p:txBody>
      </p:sp>
      <p:sp>
        <p:nvSpPr>
          <p:cNvPr id="5" name="Номер слайда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08847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Backup slides</a:t>
            </a:r>
            <a:endParaRPr lang="ru-RU" dirty="0"/>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56241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68" y="119225"/>
            <a:ext cx="7681664" cy="1008112"/>
          </a:xfrm>
        </p:spPr>
        <p:txBody>
          <a:bodyPr>
            <a:normAutofit/>
          </a:bodyPr>
          <a:lstStyle/>
          <a:p>
            <a:r>
              <a:rPr lang="en-US" sz="2800" b="1" dirty="0" smtClean="0">
                <a:latin typeface="Times New Roman" panose="02020603050405020304" pitchFamily="18" charset="0"/>
                <a:cs typeface="Times New Roman" panose="02020603050405020304" pitchFamily="18" charset="0"/>
              </a:rPr>
              <a:t>From </a:t>
            </a:r>
            <a:r>
              <a:rPr lang="en-US" sz="2800" b="1" dirty="0">
                <a:latin typeface="Times New Roman" panose="02020603050405020304" pitchFamily="18" charset="0"/>
                <a:cs typeface="Times New Roman" panose="02020603050405020304" pitchFamily="18" charset="0"/>
              </a:rPr>
              <a:t>particle physics to </a:t>
            </a:r>
            <a:r>
              <a:rPr lang="en-US" sz="2800" b="1" dirty="0" smtClean="0">
                <a:latin typeface="Times New Roman" panose="02020603050405020304" pitchFamily="18" charset="0"/>
                <a:cs typeface="Times New Roman" panose="02020603050405020304" pitchFamily="18" charset="0"/>
              </a:rPr>
              <a:t>medicine, Material Science, nuclear physics,  etc.</a:t>
            </a:r>
            <a:endParaRPr lang="en-US" sz="2800" b="1" dirty="0">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half" idx="1"/>
          </p:nvPr>
        </p:nvSpPr>
        <p:spPr>
          <a:xfrm>
            <a:off x="364280" y="1321790"/>
            <a:ext cx="3505200" cy="4038600"/>
          </a:xfrm>
        </p:spPr>
        <p:txBody>
          <a:bodyPr>
            <a:normAutofit/>
          </a:bodyPr>
          <a:lstStyle/>
          <a:p>
            <a:pPr algn="just">
              <a:buFont typeface="Wingdings" pitchFamily="2" charset="2"/>
              <a:buChar char="ü"/>
            </a:pPr>
            <a:r>
              <a:rPr lang="en-US" sz="1800" dirty="0">
                <a:latin typeface="Times New Roman" panose="02020603050405020304" pitchFamily="18" charset="0"/>
                <a:cs typeface="Times New Roman" panose="02020603050405020304" pitchFamily="18" charset="0"/>
              </a:rPr>
              <a:t>X-ray </a:t>
            </a:r>
            <a:r>
              <a:rPr lang="en-US" sz="1800" dirty="0" err="1">
                <a:latin typeface="Times New Roman" panose="02020603050405020304" pitchFamily="18" charset="0"/>
                <a:cs typeface="Times New Roman" panose="02020603050405020304" pitchFamily="18" charset="0"/>
              </a:rPr>
              <a:t>difractometer</a:t>
            </a:r>
            <a:r>
              <a:rPr lang="en-US" sz="1800" dirty="0">
                <a:latin typeface="Times New Roman" panose="02020603050405020304" pitchFamily="18" charset="0"/>
                <a:cs typeface="Times New Roman" panose="02020603050405020304" pitchFamily="18" charset="0"/>
              </a:rPr>
              <a:t> (IPM NAS Ukraine. </a:t>
            </a:r>
            <a:r>
              <a:rPr lang="en-US" sz="1800" dirty="0" smtClean="0">
                <a:latin typeface="Times New Roman" panose="02020603050405020304" pitchFamily="18" charset="0"/>
                <a:cs typeface="Times New Roman" panose="02020603050405020304" pitchFamily="18" charset="0"/>
              </a:rPr>
              <a:t>Kyiv</a:t>
            </a:r>
            <a:endParaRPr lang="uk-UA" sz="1800"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Laser mass-spectrometer at IAP NAS Ukraine (Sumy</a:t>
            </a:r>
            <a:r>
              <a:rPr lang="en-US" sz="1800" dirty="0" smtClean="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1800" dirty="0">
                <a:latin typeface="Times New Roman" panose="02020603050405020304" pitchFamily="18" charset="0"/>
                <a:cs typeface="Times New Roman" panose="02020603050405020304" pitchFamily="18" charset="0"/>
              </a:rPr>
              <a:t>HIT (Heidelberg Ion Therapy </a:t>
            </a:r>
            <a:r>
              <a:rPr lang="en-US" sz="1800" dirty="0" smtClean="0">
                <a:latin typeface="Times New Roman" panose="02020603050405020304" pitchFamily="18" charset="0"/>
                <a:cs typeface="Times New Roman" panose="02020603050405020304" pitchFamily="18" charset="0"/>
              </a:rPr>
              <a:t>Center)</a:t>
            </a:r>
            <a:endParaRPr lang="en-US" sz="1800"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1800" dirty="0" smtClean="0">
                <a:latin typeface="Times New Roman" panose="02020603050405020304" pitchFamily="18" charset="0"/>
                <a:cs typeface="Times New Roman" panose="02020603050405020304" pitchFamily="18" charset="0"/>
              </a:rPr>
              <a:t>ESRF </a:t>
            </a:r>
            <a:r>
              <a:rPr lang="en-US" sz="1800" dirty="0">
                <a:latin typeface="Times New Roman" panose="02020603050405020304" pitchFamily="18" charset="0"/>
                <a:cs typeface="Times New Roman" panose="02020603050405020304" pitchFamily="18" charset="0"/>
              </a:rPr>
              <a:t>(Grenoble) – X-rays mini-, </a:t>
            </a:r>
            <a:r>
              <a:rPr lang="en-US" sz="1800" dirty="0" smtClean="0">
                <a:latin typeface="Times New Roman" panose="02020603050405020304" pitchFamily="18" charset="0"/>
                <a:cs typeface="Times New Roman" panose="02020603050405020304" pitchFamily="18" charset="0"/>
              </a:rPr>
              <a:t>micro-beams</a:t>
            </a:r>
          </a:p>
          <a:p>
            <a:pPr algn="just">
              <a:buFont typeface="Wingdings" pitchFamily="2" charset="2"/>
              <a:buChar char="ü"/>
            </a:pPr>
            <a:r>
              <a:rPr lang="en-US" sz="1800" dirty="0">
                <a:latin typeface="Times New Roman" panose="02020603050405020304" pitchFamily="18" charset="0"/>
                <a:cs typeface="Times New Roman" panose="02020603050405020304" pitchFamily="18" charset="0"/>
              </a:rPr>
              <a:t>KINR Tandem generator – “</a:t>
            </a:r>
            <a:r>
              <a:rPr lang="en-US" sz="1800" dirty="0" err="1">
                <a:latin typeface="Times New Roman" panose="02020603050405020304" pitchFamily="18" charset="0"/>
                <a:cs typeface="Times New Roman" panose="02020603050405020304" pitchFamily="18" charset="0"/>
              </a:rPr>
              <a:t>aneutronic</a:t>
            </a:r>
            <a:r>
              <a:rPr lang="en-US" sz="1800" dirty="0">
                <a:latin typeface="Times New Roman" panose="02020603050405020304" pitchFamily="18" charset="0"/>
                <a:cs typeface="Times New Roman" panose="02020603050405020304" pitchFamily="18" charset="0"/>
              </a:rPr>
              <a:t> fusion” </a:t>
            </a:r>
            <a:r>
              <a:rPr lang="en-US" sz="1800" baseline="30000" dirty="0">
                <a:latin typeface="Times New Roman" panose="02020603050405020304" pitchFamily="18" charset="0"/>
                <a:cs typeface="Times New Roman" panose="02020603050405020304" pitchFamily="18" charset="0"/>
              </a:rPr>
              <a:t>11</a:t>
            </a:r>
            <a:r>
              <a:rPr lang="en-US" sz="1800" dirty="0">
                <a:latin typeface="Times New Roman" panose="02020603050405020304" pitchFamily="18" charset="0"/>
                <a:cs typeface="Times New Roman" panose="02020603050405020304" pitchFamily="18" charset="0"/>
              </a:rPr>
              <a:t>B (p, 3</a:t>
            </a:r>
            <a:r>
              <a:rPr lang="el-GR" sz="1800" dirty="0" smtClean="0">
                <a:latin typeface="Times New Roman" panose="02020603050405020304" pitchFamily="18" charset="0"/>
                <a:cs typeface="Times New Roman" panose="02020603050405020304" pitchFamily="18" charset="0"/>
              </a:rPr>
              <a:t>α</a:t>
            </a:r>
            <a:r>
              <a:rPr lang="en-US" sz="1800" dirty="0" smtClean="0">
                <a:latin typeface="Times New Roman" panose="02020603050405020304" pitchFamily="18" charset="0"/>
                <a:cs typeface="Times New Roman" panose="02020603050405020304" pitchFamily="18" charset="0"/>
              </a:rPr>
              <a:t>)</a:t>
            </a:r>
          </a:p>
          <a:p>
            <a:pPr algn="just">
              <a:buFont typeface="Wingdings" pitchFamily="2" charset="2"/>
              <a:buChar char="ü"/>
            </a:pPr>
            <a:r>
              <a:rPr lang="en-US" sz="1800" dirty="0">
                <a:latin typeface="Times New Roman" panose="02020603050405020304" pitchFamily="18" charset="0"/>
                <a:cs typeface="Times New Roman" panose="02020603050405020304" pitchFamily="18" charset="0"/>
              </a:rPr>
              <a:t>Metal and hybrid </a:t>
            </a:r>
            <a:r>
              <a:rPr lang="en-US" sz="1800" dirty="0" err="1">
                <a:latin typeface="Times New Roman" panose="02020603050405020304" pitchFamily="18" charset="0"/>
                <a:cs typeface="Times New Roman" panose="02020603050405020304" pitchFamily="18" charset="0"/>
              </a:rPr>
              <a:t>TimePix</a:t>
            </a:r>
            <a:r>
              <a:rPr lang="en-US" sz="1800" dirty="0">
                <a:latin typeface="Times New Roman" panose="02020603050405020304" pitchFamily="18" charset="0"/>
                <a:cs typeface="Times New Roman" panose="02020603050405020304" pitchFamily="18" charset="0"/>
              </a:rPr>
              <a:t> detectors imaging beams of </a:t>
            </a:r>
            <a:r>
              <a:rPr lang="en-US" sz="1800" dirty="0" smtClean="0">
                <a:latin typeface="Times New Roman" panose="02020603050405020304" pitchFamily="18" charset="0"/>
                <a:cs typeface="Times New Roman" panose="02020603050405020304" pitchFamily="18" charset="0"/>
              </a:rPr>
              <a:t>particles</a:t>
            </a:r>
            <a:endParaRPr lang="en-US" sz="1800"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ru-RU"/>
          </a:p>
        </p:txBody>
      </p:sp>
      <p:pic>
        <p:nvPicPr>
          <p:cNvPr id="6" name="Picture 4" descr="D:\pugatch-PC\pugatch\Radio-therapy-Prezado\HIT-experiment-2014\2014\P6217626-collimators-ionization-chamb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916" y="3497459"/>
            <a:ext cx="1564395" cy="11732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689" y="3548752"/>
            <a:ext cx="1351345" cy="117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54" descr="E:\Evgen\Документи\Education\master2\diploma\Є\emomot\emomot-thesis-2014\d\polos_medipix_81exp.png"/>
          <p:cNvPicPr/>
          <p:nvPr/>
        </p:nvPicPr>
        <p:blipFill rotWithShape="1">
          <a:blip r:embed="rId4" cstate="print">
            <a:extLst>
              <a:ext uri="{28A0092B-C50C-407E-A947-70E740481C1C}">
                <a14:useLocalDpi xmlns:a14="http://schemas.microsoft.com/office/drawing/2010/main" val="0"/>
              </a:ext>
            </a:extLst>
          </a:blip>
          <a:srcRect r="2266" b="5650"/>
          <a:stretch/>
        </p:blipFill>
        <p:spPr bwMode="auto">
          <a:xfrm>
            <a:off x="5780689" y="2255037"/>
            <a:ext cx="2567867" cy="1182891"/>
          </a:xfrm>
          <a:prstGeom prst="rect">
            <a:avLst/>
          </a:prstGeom>
          <a:noFill/>
          <a:ln>
            <a:noFill/>
          </a:ln>
          <a:extLst>
            <a:ext uri="{53640926-AAD7-44D8-BBD7-CCE9431645EC}">
              <a14:shadowObscured xmlns:a14="http://schemas.microsoft.com/office/drawing/2010/main"/>
            </a:ext>
          </a:extLst>
        </p:spPr>
      </p:pic>
      <p:pic>
        <p:nvPicPr>
          <p:cNvPr id="9" name="Рисунок 17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6613" y="4816206"/>
            <a:ext cx="1758009" cy="13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D:\data\Material Institute 21_03_2012\100ms_v5\00010002.jpg"/>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4037765" y="1321790"/>
            <a:ext cx="1506695" cy="2116138"/>
          </a:xfrm>
          <a:noFill/>
        </p:spPr>
      </p:pic>
      <p:pic>
        <p:nvPicPr>
          <p:cNvPr id="11" name="Объект 8"/>
          <p:cNvPicPr>
            <a:picLocks noGrp="1" noChangeAspect="1"/>
          </p:cNvPicPr>
          <p:nvPr>
            <p:ph sz="quarter" idx="3"/>
          </p:nvPr>
        </p:nvPicPr>
        <p:blipFill>
          <a:blip r:embed="rId7" cstate="print">
            <a:extLst>
              <a:ext uri="{28A0092B-C50C-407E-A947-70E740481C1C}">
                <a14:useLocalDpi xmlns:a14="http://schemas.microsoft.com/office/drawing/2010/main" val="0"/>
              </a:ext>
            </a:extLst>
          </a:blip>
          <a:srcRect/>
          <a:stretch>
            <a:fillRect/>
          </a:stretch>
        </p:blipFill>
        <p:spPr>
          <a:xfrm>
            <a:off x="6907120" y="4834946"/>
            <a:ext cx="1654481" cy="1289522"/>
          </a:xfrm>
        </p:spPr>
      </p:pic>
      <p:pic>
        <p:nvPicPr>
          <p:cNvPr id="12"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0990" y="3534336"/>
            <a:ext cx="1495357" cy="11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3962" y="140614"/>
            <a:ext cx="1195278" cy="1169202"/>
          </a:xfrm>
          <a:prstGeom prst="rect">
            <a:avLst/>
          </a:prstGeom>
        </p:spPr>
      </p:pic>
      <p:sp>
        <p:nvSpPr>
          <p:cNvPr id="5" name="Номер слайда 4"/>
          <p:cNvSpPr>
            <a:spLocks noGrp="1"/>
          </p:cNvSpPr>
          <p:nvPr>
            <p:ph type="sldNum" sz="quarter" idx="12"/>
          </p:nvPr>
        </p:nvSpPr>
        <p:spPr/>
        <p:txBody>
          <a:bodyPr/>
          <a:lstStyle/>
          <a:p>
            <a:fld id="{39B12034-8B95-4949-9031-BFA9F7A8F5D0}" type="slidenum">
              <a:rPr lang="ru-RU" smtClean="0"/>
              <a:pPr/>
              <a:t>19</a:t>
            </a:fld>
            <a:endParaRPr lang="ru-RU"/>
          </a:p>
        </p:txBody>
      </p:sp>
    </p:spTree>
    <p:extLst>
      <p:ext uri="{BB962C8B-B14F-4D97-AF65-F5344CB8AC3E}">
        <p14:creationId xmlns:p14="http://schemas.microsoft.com/office/powerpoint/2010/main" val="337128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19400" y="169546"/>
            <a:ext cx="3962400" cy="1143000"/>
          </a:xfrm>
        </p:spPr>
        <p:txBody>
          <a:bodyPr>
            <a:normAutofit/>
          </a:bodyPr>
          <a:lstStyle/>
          <a:p>
            <a:r>
              <a:rPr lang="en-US" dirty="0">
                <a:latin typeface="Times New Roman" panose="02020603050405020304" pitchFamily="18" charset="0"/>
                <a:cs typeface="Times New Roman" panose="02020603050405020304" pitchFamily="18" charset="0"/>
              </a:rPr>
              <a:t>KINR at </a:t>
            </a:r>
            <a:r>
              <a:rPr lang="en-US" dirty="0" smtClean="0">
                <a:latin typeface="Times New Roman" panose="02020603050405020304" pitchFamily="18" charset="0"/>
                <a:cs typeface="Times New Roman" panose="02020603050405020304" pitchFamily="18" charset="0"/>
              </a:rPr>
              <a:t>CERN</a:t>
            </a:r>
            <a:endParaRPr lang="ru-RU" dirty="0"/>
          </a:p>
        </p:txBody>
      </p:sp>
      <p:sp>
        <p:nvSpPr>
          <p:cNvPr id="3" name="Текст 2"/>
          <p:cNvSpPr>
            <a:spLocks noGrp="1"/>
          </p:cNvSpPr>
          <p:nvPr>
            <p:ph type="body" idx="1"/>
          </p:nvPr>
        </p:nvSpPr>
        <p:spPr/>
        <p:txBody>
          <a:bodyPr>
            <a:normAutofit fontScale="85000" lnSpcReduction="10000"/>
          </a:bodyPr>
          <a:lstStyle/>
          <a:p>
            <a:r>
              <a:rPr lang="en-US" sz="2800" dirty="0" smtClean="0">
                <a:latin typeface="Times New Roman" panose="02020603050405020304" pitchFamily="18" charset="0"/>
                <a:cs typeface="Times New Roman" panose="02020603050405020304" pitchFamily="18" charset="0"/>
              </a:rPr>
              <a:t>International Collaborations</a:t>
            </a:r>
            <a:endParaRPr lang="ru-RU" sz="28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457200" y="2174875"/>
            <a:ext cx="4040188" cy="3540125"/>
          </a:xfrm>
        </p:spPr>
        <p:txBody>
          <a:bodyPr>
            <a:normAutofit fontScale="625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Institute </a:t>
            </a:r>
            <a:r>
              <a:rPr lang="en-US" dirty="0">
                <a:latin typeface="Times New Roman" panose="02020603050405020304" pitchFamily="18" charset="0"/>
                <a:cs typeface="Times New Roman" panose="02020603050405020304" pitchFamily="18" charset="0"/>
              </a:rPr>
              <a:t>for Nuclear Research NAS Ukraine (KINR) </a:t>
            </a:r>
            <a:r>
              <a:rPr lang="en-US" dirty="0" smtClean="0">
                <a:latin typeface="Times New Roman" panose="02020603050405020304" pitchFamily="18" charset="0"/>
                <a:cs typeface="Times New Roman" panose="02020603050405020304" pitchFamily="18" charset="0"/>
              </a:rPr>
              <a:t>at CERN: </a:t>
            </a:r>
          </a:p>
          <a:p>
            <a:pPr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LHCb</a:t>
            </a:r>
            <a:endParaRPr lang="en-US" b="1" dirty="0">
              <a:latin typeface="Times New Roman" panose="02020603050405020304" pitchFamily="18" charset="0"/>
              <a:cs typeface="Times New Roman" panose="02020603050405020304" pitchFamily="18" charset="0"/>
            </a:endParaRPr>
          </a:p>
          <a:p>
            <a:pPr marL="0" indent="0" algn="just">
              <a:buNone/>
            </a:pPr>
            <a:r>
              <a:rPr lang="en-US" u="sng"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KINR </a:t>
            </a:r>
            <a:r>
              <a:rPr lang="en-US" sz="2000" dirty="0" smtClean="0">
                <a:latin typeface="Times New Roman" panose="02020603050405020304" pitchFamily="18" charset="0"/>
                <a:cs typeface="Times New Roman" panose="02020603050405020304" pitchFamily="18" charset="0"/>
              </a:rPr>
              <a:t>contributions: </a:t>
            </a:r>
            <a:r>
              <a:rPr lang="en-US" dirty="0">
                <a:latin typeface="Times New Roman" panose="02020603050405020304" pitchFamily="18" charset="0"/>
                <a:cs typeface="Times New Roman" panose="02020603050405020304" pitchFamily="18" charset="0"/>
              </a:rPr>
              <a:t>Silicon Inner tracker, Beam &amp; Background monitoring systems  (RMS</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p>
          <a:p>
            <a:pPr marL="0" indent="0">
              <a:buNone/>
            </a:pPr>
            <a:r>
              <a:rPr lang="en-US" sz="2000" b="1" u="sng" dirty="0">
                <a:latin typeface="Times New Roman" panose="02020603050405020304" pitchFamily="18" charset="0"/>
                <a:cs typeface="Times New Roman" panose="02020603050405020304" pitchFamily="18" charset="0"/>
              </a:rPr>
              <a:t>Data </a:t>
            </a:r>
            <a:r>
              <a:rPr lang="en-US" sz="2000" b="1" u="sng" dirty="0" smtClean="0">
                <a:latin typeface="Times New Roman" panose="02020603050405020304" pitchFamily="18" charset="0"/>
                <a:cs typeface="Times New Roman" panose="02020603050405020304" pitchFamily="18" charset="0"/>
              </a:rPr>
              <a:t>analysis/completed </a:t>
            </a:r>
            <a:r>
              <a:rPr lang="en-US" sz="2000" b="1" u="sng" dirty="0">
                <a:latin typeface="Times New Roman" panose="02020603050405020304" pitchFamily="18" charset="0"/>
                <a:cs typeface="Times New Roman" panose="02020603050405020304" pitchFamily="18" charset="0"/>
              </a:rPr>
              <a:t>in 2024:</a:t>
            </a:r>
            <a:r>
              <a:rPr lang="en-US" sz="2000"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Cross-sections, Nuclear </a:t>
            </a:r>
            <a:r>
              <a:rPr lang="en-US" b="1" dirty="0">
                <a:latin typeface="Times New Roman" panose="02020603050405020304" pitchFamily="18" charset="0"/>
                <a:cs typeface="Times New Roman" panose="02020603050405020304" pitchFamily="18" charset="0"/>
              </a:rPr>
              <a:t>Modification </a:t>
            </a:r>
            <a:r>
              <a:rPr lang="en-US" b="1" dirty="0" smtClean="0">
                <a:latin typeface="Times New Roman" panose="02020603050405020304" pitchFamily="18" charset="0"/>
                <a:cs typeface="Times New Roman" panose="02020603050405020304" pitchFamily="18" charset="0"/>
              </a:rPr>
              <a:t>factors-</a:t>
            </a:r>
            <a:r>
              <a:rPr lang="en-US" dirty="0" smtClean="0">
                <a:latin typeface="Times New Roman" panose="02020603050405020304" pitchFamily="18" charset="0"/>
                <a:cs typeface="Times New Roman" panose="02020603050405020304" pitchFamily="18" charset="0"/>
              </a:rPr>
              <a:t> strange </a:t>
            </a:r>
            <a:r>
              <a:rPr lang="en-US" dirty="0">
                <a:latin typeface="Times New Roman" panose="02020603050405020304" pitchFamily="18" charset="0"/>
                <a:cs typeface="Times New Roman" panose="02020603050405020304" pitchFamily="18" charset="0"/>
              </a:rPr>
              <a:t>hadron </a:t>
            </a:r>
            <a:r>
              <a:rPr lang="en-US" dirty="0" smtClean="0">
                <a:latin typeface="Times New Roman" panose="02020603050405020304" pitchFamily="18" charset="0"/>
                <a:cs typeface="Times New Roman" panose="02020603050405020304" pitchFamily="18" charset="0"/>
              </a:rPr>
              <a:t>production. </a:t>
            </a:r>
            <a:r>
              <a:rPr lang="en-US" b="1" dirty="0">
                <a:latin typeface="Times New Roman" panose="02020603050405020304" pitchFamily="18" charset="0"/>
                <a:cs typeface="Times New Roman" panose="02020603050405020304" pitchFamily="18" charset="0"/>
              </a:rPr>
              <a:t>Ultra Peripheral Production  of charm mesons </a:t>
            </a:r>
            <a:endParaRPr lang="en-US" b="1" dirty="0" smtClean="0">
              <a:latin typeface="Times New Roman" panose="02020603050405020304" pitchFamily="18" charset="0"/>
              <a:cs typeface="Times New Roman" panose="02020603050405020304" pitchFamily="18" charset="0"/>
            </a:endParaRPr>
          </a:p>
          <a:p>
            <a:pPr marL="0" indent="0" algn="just">
              <a:buNone/>
            </a:pPr>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MEDIPIX </a:t>
            </a:r>
            <a:r>
              <a:rPr lang="en-US" sz="2000" b="1" dirty="0" smtClean="0">
                <a:latin typeface="Times New Roman" panose="02020603050405020304" pitchFamily="18" charset="0"/>
                <a:cs typeface="Times New Roman" panose="02020603050405020304" pitchFamily="18" charset="0"/>
              </a:rPr>
              <a:t>(participation)</a:t>
            </a:r>
          </a:p>
          <a:p>
            <a:pPr algn="just"/>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 ENLIGHT </a:t>
            </a:r>
            <a:r>
              <a:rPr lang="en-US"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(participation</a:t>
            </a:r>
            <a:r>
              <a:rPr lang="en-US" sz="2000" b="1" dirty="0" smtClean="0">
                <a:latin typeface="Times New Roman" panose="02020603050405020304" pitchFamily="18" charset="0"/>
                <a:cs typeface="Times New Roman" panose="02020603050405020304" pitchFamily="18" charset="0"/>
              </a:rPr>
              <a:t>)</a:t>
            </a:r>
          </a:p>
          <a:p>
            <a:pPr marL="0" indent="0" algn="just">
              <a:buNone/>
            </a:pPr>
            <a:r>
              <a:rPr lang="en-US" sz="1500" dirty="0"/>
              <a:t>(</a:t>
            </a:r>
            <a:r>
              <a:rPr lang="en-US" sz="1500" dirty="0" smtClean="0"/>
              <a:t>European </a:t>
            </a:r>
            <a:r>
              <a:rPr lang="en-US" sz="1500" dirty="0"/>
              <a:t>Network for Light Ion Hadron </a:t>
            </a:r>
            <a:r>
              <a:rPr lang="en-US" sz="1500" dirty="0" smtClean="0"/>
              <a:t>Therapy)</a:t>
            </a:r>
            <a:endParaRPr lang="en-US" sz="1500" b="1" dirty="0" smtClean="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endParaRPr lang="ru-RU" b="1"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p:txBody>
          <a:bodyPr>
            <a:normAutofit fontScale="92500"/>
          </a:bodyPr>
          <a:lstStyle/>
          <a:p>
            <a:r>
              <a:rPr lang="en-US" sz="2800" dirty="0" err="1" smtClean="0">
                <a:latin typeface="Times New Roman" panose="02020603050405020304" pitchFamily="18" charset="0"/>
                <a:cs typeface="Times New Roman" panose="02020603050405020304" pitchFamily="18" charset="0"/>
              </a:rPr>
              <a:t>LHCb</a:t>
            </a:r>
            <a:r>
              <a:rPr lang="en-US" sz="28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(KINR since 1995 – 21 researchers) </a:t>
            </a:r>
            <a:endParaRPr lang="ru-RU" sz="16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645025" y="2174874"/>
            <a:ext cx="4041775" cy="3951289"/>
          </a:xfrm>
        </p:spPr>
        <p:txBody>
          <a:bodyPr>
            <a:normAutofit/>
          </a:bodyPr>
          <a:lstStyle/>
          <a:p>
            <a:pPr marL="0" indent="0" algn="just">
              <a:buNone/>
            </a:pPr>
            <a:r>
              <a:rPr lang="en-US" sz="2000" b="1" u="sng" dirty="0" err="1">
                <a:latin typeface="Times New Roman" panose="02020603050405020304" pitchFamily="18" charset="0"/>
                <a:cs typeface="Times New Roman" panose="02020603050405020304" pitchFamily="18" charset="0"/>
              </a:rPr>
              <a:t>LHCb</a:t>
            </a:r>
            <a:r>
              <a:rPr lang="en-US" sz="2000" b="1" u="sng" dirty="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main </a:t>
            </a:r>
            <a:r>
              <a:rPr lang="en-US" sz="2000" b="1" u="sng" dirty="0" smtClean="0">
                <a:latin typeface="Times New Roman" panose="02020603050405020304" pitchFamily="18" charset="0"/>
                <a:cs typeface="Times New Roman" panose="02020603050405020304" pitchFamily="18" charset="0"/>
              </a:rPr>
              <a:t>goal:</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CP </a:t>
            </a:r>
            <a:r>
              <a:rPr lang="en-US" sz="2000" b="1" dirty="0" smtClean="0">
                <a:latin typeface="Times New Roman" panose="02020603050405020304" pitchFamily="18" charset="0"/>
                <a:cs typeface="Times New Roman" panose="02020603050405020304" pitchFamily="18" charset="0"/>
              </a:rPr>
              <a:t>violation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heavy flavor  hadrons (beauty, charm</a:t>
            </a:r>
            <a:r>
              <a:rPr lang="en-US" sz="2000" dirty="0" smtClean="0">
                <a:latin typeface="Times New Roman" panose="02020603050405020304" pitchFamily="18" charset="0"/>
                <a:cs typeface="Times New Roman" panose="02020603050405020304" pitchFamily="18" charset="0"/>
              </a:rPr>
              <a:t>) decays  </a:t>
            </a:r>
            <a:r>
              <a:rPr lang="en-US" sz="2000" dirty="0">
                <a:latin typeface="Times New Roman" panose="02020603050405020304" pitchFamily="18" charset="0"/>
                <a:cs typeface="Times New Roman" panose="02020603050405020304" pitchFamily="18" charset="0"/>
              </a:rPr>
              <a:t>as one of the possible reasons for asymmetric  composition of the Universe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900" dirty="0" smtClean="0">
              <a:latin typeface="Times New Roman" panose="02020603050405020304" pitchFamily="18" charset="0"/>
              <a:cs typeface="Times New Roman" panose="02020603050405020304" pitchFamily="18" charset="0"/>
            </a:endParaRPr>
          </a:p>
          <a:p>
            <a:pPr marL="0" indent="0" algn="just">
              <a:buNone/>
            </a:pPr>
            <a:r>
              <a:rPr lang="en-US" sz="2900" b="1" dirty="0" smtClean="0">
                <a:latin typeface="Times New Roman" panose="02020603050405020304" pitchFamily="18" charset="0"/>
                <a:cs typeface="Times New Roman" panose="02020603050405020304" pitchFamily="18" charset="0"/>
              </a:rPr>
              <a:t>-</a:t>
            </a:r>
            <a:endParaRPr lang="en-US" sz="2500" dirty="0" smtClean="0">
              <a:latin typeface="Times New Roman" panose="02020603050405020304" pitchFamily="18" charset="0"/>
              <a:cs typeface="Times New Roman" panose="02020603050405020304" pitchFamily="18" charset="0"/>
            </a:endParaRPr>
          </a:p>
        </p:txBody>
      </p:sp>
      <p:sp>
        <p:nvSpPr>
          <p:cNvPr id="7" name="Нижний колонтитул 6"/>
          <p:cNvSpPr>
            <a:spLocks noGrp="1"/>
          </p:cNvSpPr>
          <p:nvPr>
            <p:ph type="ftr" sz="quarter" idx="11"/>
          </p:nvPr>
        </p:nvSpPr>
        <p:spPr/>
        <p:txBody>
          <a:bodyPr/>
          <a:lstStyle/>
          <a:p>
            <a:r>
              <a:rPr lang="en-US" smtClean="0"/>
              <a:t>V. Pugatch .KINR Conference -2025</a:t>
            </a:r>
            <a:endParaRPr lang="en-US" dirty="0" smtClean="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28104"/>
            <a:ext cx="1195278" cy="1169202"/>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731555"/>
            <a:ext cx="4147610" cy="2402228"/>
          </a:xfrm>
          <a:prstGeom prst="rect">
            <a:avLst/>
          </a:prstGeom>
        </p:spPr>
      </p:pic>
      <p:sp>
        <p:nvSpPr>
          <p:cNvPr id="8" name="Номер слайда 7"/>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224825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086600" cy="1143000"/>
          </a:xfrm>
        </p:spPr>
        <p:txBody>
          <a:bodyPr>
            <a:normAutofit fontScale="90000"/>
          </a:bodyPr>
          <a:lstStyle/>
          <a:p>
            <a:r>
              <a:rPr lang="en-US" sz="2800" dirty="0" smtClean="0">
                <a:latin typeface="Times New Roman" pitchFamily="18" charset="0"/>
                <a:cs typeface="Times New Roman" pitchFamily="18" charset="0"/>
              </a:rPr>
              <a:t>International Collaboration MEDIPIX, ENLIGHT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(KINR –observer participation since 2007)</a:t>
            </a:r>
            <a:endParaRPr lang="en-US" sz="2800" dirty="0">
              <a:latin typeface="Times New Roman" pitchFamily="18" charset="0"/>
              <a:cs typeface="Times New Roman" pitchFamily="18" charset="0"/>
            </a:endParaRPr>
          </a:p>
        </p:txBody>
      </p:sp>
      <p:sp>
        <p:nvSpPr>
          <p:cNvPr id="3" name="Объект 2"/>
          <p:cNvSpPr>
            <a:spLocks noGrp="1"/>
          </p:cNvSpPr>
          <p:nvPr>
            <p:ph idx="1"/>
          </p:nvPr>
        </p:nvSpPr>
        <p:spPr>
          <a:xfrm>
            <a:off x="457200" y="1524000"/>
            <a:ext cx="8229600" cy="3886200"/>
          </a:xfrm>
        </p:spPr>
        <p:txBody>
          <a:bodyPr/>
          <a:lstStyle/>
          <a:p>
            <a:pPr marL="0" indent="0" algn="just">
              <a:buNone/>
            </a:pPr>
            <a:r>
              <a:rPr lang="en-US" sz="2000" b="1" dirty="0" smtClean="0">
                <a:latin typeface="Times New Roman" panose="02020603050405020304" pitchFamily="18" charset="0"/>
                <a:cs typeface="Times New Roman" panose="02020603050405020304" pitchFamily="18" charset="0"/>
              </a:rPr>
              <a:t>MEDIPIX detectors </a:t>
            </a:r>
            <a:r>
              <a:rPr lang="en-US" sz="2000" b="1" dirty="0">
                <a:latin typeface="Times New Roman" panose="02020603050405020304" pitchFamily="18" charset="0"/>
                <a:cs typeface="Times New Roman" panose="02020603050405020304" pitchFamily="18" charset="0"/>
              </a:rPr>
              <a:t>implemented by KINR researches </a:t>
            </a:r>
            <a:r>
              <a:rPr lang="en-US" sz="2000" b="1" dirty="0" smtClean="0">
                <a:latin typeface="Times New Roman" panose="02020603050405020304" pitchFamily="18" charset="0"/>
                <a:cs typeface="Times New Roman" panose="02020603050405020304" pitchFamily="18" charset="0"/>
              </a:rPr>
              <a:t>: </a:t>
            </a:r>
          </a:p>
          <a:p>
            <a:pPr algn="just"/>
            <a:r>
              <a:rPr lang="en-US" sz="2000" b="1" dirty="0" smtClean="0">
                <a:latin typeface="Times New Roman" panose="02020603050405020304" pitchFamily="18" charset="0"/>
                <a:cs typeface="Times New Roman" panose="02020603050405020304" pitchFamily="18" charset="0"/>
              </a:rPr>
              <a:t>for studies in material science as an electronic focal plane:</a:t>
            </a:r>
          </a:p>
          <a:p>
            <a:pPr algn="just">
              <a:buFont typeface="Wingdings" pitchFamily="2" charset="2"/>
              <a:buChar char="ü"/>
            </a:pPr>
            <a:r>
              <a:rPr lang="en-US" sz="2000" b="1" dirty="0" smtClean="0">
                <a:latin typeface="Times New Roman" panose="02020603050405020304" pitchFamily="18" charset="0"/>
                <a:cs typeface="Times New Roman" panose="02020603050405020304" pitchFamily="18" charset="0"/>
              </a:rPr>
              <a:t>Laser mass-spectrometer at IAP NAS Ukraine (Sumy)</a:t>
            </a:r>
          </a:p>
          <a:p>
            <a:pPr algn="just">
              <a:buFont typeface="Wingdings" pitchFamily="2" charset="2"/>
              <a:buChar char="ü"/>
            </a:pPr>
            <a:r>
              <a:rPr lang="en-US" sz="2000" b="1" dirty="0" smtClean="0">
                <a:latin typeface="Times New Roman" panose="02020603050405020304" pitchFamily="18" charset="0"/>
                <a:cs typeface="Times New Roman" panose="02020603050405020304" pitchFamily="18" charset="0"/>
              </a:rPr>
              <a:t>X-ray </a:t>
            </a:r>
            <a:r>
              <a:rPr lang="en-US" sz="2000" b="1" dirty="0" err="1" smtClean="0">
                <a:latin typeface="Times New Roman" panose="02020603050405020304" pitchFamily="18" charset="0"/>
                <a:cs typeface="Times New Roman" panose="02020603050405020304" pitchFamily="18" charset="0"/>
              </a:rPr>
              <a:t>difractometer</a:t>
            </a:r>
            <a:r>
              <a:rPr lang="en-US" sz="2000" b="1" dirty="0" smtClean="0">
                <a:latin typeface="Times New Roman" panose="02020603050405020304" pitchFamily="18" charset="0"/>
                <a:cs typeface="Times New Roman" panose="02020603050405020304" pitchFamily="18" charset="0"/>
              </a:rPr>
              <a:t> (IPM NAS Ukraine. Kyiv)</a:t>
            </a:r>
          </a:p>
          <a:p>
            <a:pPr algn="just"/>
            <a:r>
              <a:rPr lang="en-US" sz="2000" b="1" dirty="0" smtClean="0">
                <a:latin typeface="Times New Roman" panose="02020603050405020304" pitchFamily="18" charset="0"/>
                <a:cs typeface="Times New Roman" panose="02020603050405020304" pitchFamily="18" charset="0"/>
              </a:rPr>
              <a:t>For the purposes  of spatially fractionated radiotherapy:</a:t>
            </a:r>
          </a:p>
          <a:p>
            <a:pPr algn="just">
              <a:buFont typeface="Wingdings" pitchFamily="2" charset="2"/>
              <a:buChar char="ü"/>
            </a:pPr>
            <a:r>
              <a:rPr lang="en-US" sz="2000" b="1" dirty="0" smtClean="0">
                <a:latin typeface="Times New Roman" panose="02020603050405020304" pitchFamily="18" charset="0"/>
                <a:cs typeface="Times New Roman" panose="02020603050405020304" pitchFamily="18" charset="0"/>
              </a:rPr>
              <a:t>ESRF (Grenoble) – X-rays mini-, micro-beams</a:t>
            </a:r>
          </a:p>
          <a:p>
            <a:pPr algn="just">
              <a:buFont typeface="Wingdings" pitchFamily="2" charset="2"/>
              <a:buChar char="ü"/>
            </a:pPr>
            <a:r>
              <a:rPr lang="en-US" sz="2000" b="1" dirty="0" smtClean="0">
                <a:latin typeface="Times New Roman" panose="02020603050405020304" pitchFamily="18" charset="0"/>
                <a:cs typeface="Times New Roman" panose="02020603050405020304" pitchFamily="18" charset="0"/>
              </a:rPr>
              <a:t>HIT (Heidelberg Ion Therapy Center)</a:t>
            </a:r>
          </a:p>
          <a:p>
            <a:pPr algn="just"/>
            <a:r>
              <a:rPr lang="en-US" sz="2000" b="1" dirty="0" smtClean="0">
                <a:latin typeface="Times New Roman" panose="02020603050405020304" pitchFamily="18" charset="0"/>
                <a:cs typeface="Times New Roman" panose="02020603050405020304" pitchFamily="18" charset="0"/>
              </a:rPr>
              <a:t>For correlative studies of low energy nuclear reactions (KINR Tandem generator – “</a:t>
            </a:r>
            <a:r>
              <a:rPr lang="en-US" sz="2000" b="1" dirty="0" err="1" smtClean="0">
                <a:latin typeface="Times New Roman" panose="02020603050405020304" pitchFamily="18" charset="0"/>
                <a:cs typeface="Times New Roman" panose="02020603050405020304" pitchFamily="18" charset="0"/>
              </a:rPr>
              <a:t>aneutronic</a:t>
            </a:r>
            <a:r>
              <a:rPr lang="en-US" sz="2000" b="1" dirty="0" smtClean="0">
                <a:latin typeface="Times New Roman" panose="02020603050405020304" pitchFamily="18" charset="0"/>
                <a:cs typeface="Times New Roman" panose="02020603050405020304" pitchFamily="18" charset="0"/>
              </a:rPr>
              <a:t> fusion” </a:t>
            </a:r>
            <a:r>
              <a:rPr lang="en-US" sz="2000" b="1" baseline="30000" dirty="0" smtClean="0">
                <a:latin typeface="Times New Roman" panose="02020603050405020304" pitchFamily="18" charset="0"/>
                <a:cs typeface="Times New Roman" panose="02020603050405020304" pitchFamily="18" charset="0"/>
              </a:rPr>
              <a:t>11</a:t>
            </a:r>
            <a:r>
              <a:rPr lang="en-US" sz="2000" b="1" dirty="0" smtClean="0">
                <a:latin typeface="Times New Roman" panose="02020603050405020304" pitchFamily="18" charset="0"/>
                <a:cs typeface="Times New Roman" panose="02020603050405020304" pitchFamily="18" charset="0"/>
              </a:rPr>
              <a:t>B (p, 3</a:t>
            </a:r>
            <a:r>
              <a:rPr lang="el-GR" sz="2000" b="1" dirty="0" smtClean="0">
                <a:latin typeface="Times New Roman" panose="02020603050405020304" pitchFamily="18" charset="0"/>
                <a:cs typeface="Times New Roman" panose="02020603050405020304" pitchFamily="18" charset="0"/>
              </a:rPr>
              <a:t>α</a:t>
            </a:r>
            <a:r>
              <a:rPr lang="en-US" sz="2000" b="1" dirty="0" smtClean="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Metal and hybrid </a:t>
            </a:r>
            <a:r>
              <a:rPr lang="en-US" sz="2000" b="1" dirty="0" err="1">
                <a:latin typeface="Times New Roman" panose="02020603050405020304" pitchFamily="18" charset="0"/>
                <a:cs typeface="Times New Roman" panose="02020603050405020304" pitchFamily="18" charset="0"/>
              </a:rPr>
              <a:t>TimePix</a:t>
            </a:r>
            <a:r>
              <a:rPr lang="en-US" sz="2000" b="1" dirty="0">
                <a:latin typeface="Times New Roman" panose="02020603050405020304" pitchFamily="18" charset="0"/>
                <a:cs typeface="Times New Roman" panose="02020603050405020304" pitchFamily="18" charset="0"/>
              </a:rPr>
              <a:t> detectors imaging beams of </a:t>
            </a:r>
            <a:r>
              <a:rPr lang="en-US" sz="2000" b="1" dirty="0" smtClean="0">
                <a:latin typeface="Times New Roman" panose="02020603050405020304" pitchFamily="18" charset="0"/>
                <a:cs typeface="Times New Roman" panose="02020603050405020304" pitchFamily="18" charset="0"/>
              </a:rPr>
              <a:t>particles</a:t>
            </a:r>
            <a:endParaRPr lang="en-US" dirty="0" smtClean="0"/>
          </a:p>
          <a:p>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30480"/>
            <a:ext cx="1195278" cy="1169202"/>
          </a:xfrm>
          <a:prstGeom prst="rect">
            <a:avLst/>
          </a:prstGeom>
        </p:spPr>
      </p:pic>
      <p:sp>
        <p:nvSpPr>
          <p:cNvPr id="5" name="Нижний колонтитул 4"/>
          <p:cNvSpPr>
            <a:spLocks noGrp="1"/>
          </p:cNvSpPr>
          <p:nvPr>
            <p:ph type="ftr" sz="quarter" idx="11"/>
          </p:nvPr>
        </p:nvSpPr>
        <p:spPr/>
        <p:txBody>
          <a:bodyPr/>
          <a:lstStyle/>
          <a:p>
            <a:r>
              <a:rPr lang="en-US" smtClean="0"/>
              <a:t>V. Pugatch .KINR Conference -2025</a:t>
            </a:r>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84417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uk-UA" dirty="0"/>
              <a:t> </a:t>
            </a:r>
            <a:r>
              <a:rPr lang="ru-RU" dirty="0"/>
              <a:t/>
            </a:r>
            <a:br>
              <a:rPr lang="ru-RU" dirty="0"/>
            </a:br>
            <a:r>
              <a:rPr lang="uk-UA" sz="2700" b="1" dirty="0"/>
              <a:t>Н А К А З </a:t>
            </a:r>
            <a:r>
              <a:rPr lang="ru-RU" sz="2700" dirty="0"/>
              <a:t/>
            </a:r>
            <a:br>
              <a:rPr lang="ru-RU" sz="2700" dirty="0"/>
            </a:br>
            <a:r>
              <a:rPr lang="uk-UA" sz="2700" dirty="0"/>
              <a:t>	«29» квітня 2025 р.</a:t>
            </a:r>
            <a:r>
              <a:rPr lang="ru-RU" sz="2700" dirty="0"/>
              <a:t>           </a:t>
            </a:r>
            <a:r>
              <a:rPr lang="uk-UA" sz="2700" dirty="0"/>
              <a:t>                                                        </a:t>
            </a:r>
            <a:r>
              <a:rPr lang="ru-RU" sz="2700" dirty="0"/>
              <a:t/>
            </a:r>
            <a:br>
              <a:rPr lang="ru-RU" sz="2700" dirty="0"/>
            </a:br>
            <a:endParaRPr lang="ru-RU" sz="2700" dirty="0"/>
          </a:p>
        </p:txBody>
      </p:sp>
      <p:sp>
        <p:nvSpPr>
          <p:cNvPr id="3" name="Объект 2"/>
          <p:cNvSpPr>
            <a:spLocks noGrp="1"/>
          </p:cNvSpPr>
          <p:nvPr>
            <p:ph idx="1"/>
          </p:nvPr>
        </p:nvSpPr>
        <p:spPr>
          <a:xfrm>
            <a:off x="190500" y="1219200"/>
            <a:ext cx="8229600" cy="4525963"/>
          </a:xfrm>
        </p:spPr>
        <p:txBody>
          <a:bodyPr>
            <a:normAutofit fontScale="47500" lnSpcReduction="20000"/>
          </a:bodyPr>
          <a:lstStyle/>
          <a:p>
            <a:pPr marL="0" indent="0" algn="just">
              <a:buNone/>
            </a:pPr>
            <a:r>
              <a:rPr lang="uk-UA" sz="2400" b="1" dirty="0">
                <a:latin typeface="Times New Roman" panose="02020603050405020304" pitchFamily="18" charset="0"/>
                <a:cs typeface="Times New Roman" panose="02020603050405020304" pitchFamily="18" charset="0"/>
              </a:rPr>
              <a:t> </a:t>
            </a:r>
            <a:r>
              <a:rPr lang="uk-UA" sz="1600" b="1" dirty="0" smtClean="0">
                <a:latin typeface="Times New Roman" panose="02020603050405020304" pitchFamily="18" charset="0"/>
                <a:cs typeface="Times New Roman" panose="02020603050405020304" pitchFamily="18" charset="0"/>
              </a:rPr>
              <a:t>За </a:t>
            </a:r>
            <a:r>
              <a:rPr lang="uk-UA" sz="1600" b="1" dirty="0">
                <a:latin typeface="Times New Roman" panose="02020603050405020304" pitchFamily="18" charset="0"/>
                <a:cs typeface="Times New Roman" panose="02020603050405020304" pitchFamily="18" charset="0"/>
              </a:rPr>
              <a:t>видатні наукові досягнення в дослідженнях асиметрії матерії та анти-матерії, </a:t>
            </a:r>
            <a:endParaRPr lang="en-US" sz="1600" b="1" dirty="0" smtClean="0">
              <a:latin typeface="Times New Roman" panose="02020603050405020304" pitchFamily="18" charset="0"/>
              <a:cs typeface="Times New Roman" panose="02020603050405020304" pitchFamily="18" charset="0"/>
            </a:endParaRPr>
          </a:p>
          <a:p>
            <a:pPr marL="0" indent="0" algn="just">
              <a:buNone/>
            </a:pPr>
            <a:r>
              <a:rPr lang="en-US" sz="1800" b="1" dirty="0" smtClean="0">
                <a:latin typeface="Times New Roman" panose="02020603050405020304" pitchFamily="18" charset="0"/>
                <a:cs typeface="Times New Roman" panose="02020603050405020304" pitchFamily="18" charset="0"/>
              </a:rPr>
              <a:t>-</a:t>
            </a:r>
            <a:r>
              <a:rPr lang="uk-UA" sz="1800" b="1" dirty="0" smtClean="0">
                <a:latin typeface="Times New Roman" panose="02020603050405020304" pitchFamily="18" charset="0"/>
                <a:cs typeface="Times New Roman" panose="02020603050405020304" pitchFamily="18" charset="0"/>
              </a:rPr>
              <a:t>відкриття </a:t>
            </a:r>
            <a:r>
              <a:rPr lang="uk-UA" sz="1800" b="1" dirty="0">
                <a:latin typeface="Times New Roman" panose="02020603050405020304" pitchFamily="18" charset="0"/>
                <a:cs typeface="Times New Roman" panose="02020603050405020304" pitchFamily="18" charset="0"/>
              </a:rPr>
              <a:t>нових сильно взаємодіючих частинок, </a:t>
            </a:r>
            <a:endParaRPr lang="en-US" sz="1800" b="1" dirty="0" smtClean="0">
              <a:latin typeface="Times New Roman" panose="02020603050405020304" pitchFamily="18" charset="0"/>
              <a:cs typeface="Times New Roman" panose="02020603050405020304" pitchFamily="18" charset="0"/>
            </a:endParaRPr>
          </a:p>
          <a:p>
            <a:pPr marL="0" indent="0" algn="just">
              <a:buNone/>
            </a:pPr>
            <a:r>
              <a:rPr lang="en-US" sz="1800" b="1" dirty="0" smtClean="0">
                <a:latin typeface="Times New Roman" panose="02020603050405020304" pitchFamily="18" charset="0"/>
                <a:cs typeface="Times New Roman" panose="02020603050405020304" pitchFamily="18" charset="0"/>
              </a:rPr>
              <a:t>-</a:t>
            </a:r>
            <a:r>
              <a:rPr lang="uk-UA" sz="1800" b="1" dirty="0" smtClean="0">
                <a:latin typeface="Times New Roman" panose="02020603050405020304" pitchFamily="18" charset="0"/>
                <a:cs typeface="Times New Roman" panose="02020603050405020304" pitchFamily="18" charset="0"/>
              </a:rPr>
              <a:t>спостереження </a:t>
            </a:r>
            <a:r>
              <a:rPr lang="uk-UA" sz="1800" b="1" dirty="0">
                <a:latin typeface="Times New Roman" panose="02020603050405020304" pitchFamily="18" charset="0"/>
                <a:cs typeface="Times New Roman" panose="02020603050405020304" pitchFamily="18" charset="0"/>
              </a:rPr>
              <a:t>рідкісних </a:t>
            </a:r>
            <a:r>
              <a:rPr lang="uk-UA" sz="1800" b="1" dirty="0" smtClean="0">
                <a:latin typeface="Times New Roman" panose="02020603050405020304" pitchFamily="18" charset="0"/>
                <a:cs typeface="Times New Roman" panose="02020603050405020304" pitchFamily="18" charset="0"/>
              </a:rPr>
              <a:t>процесів</a:t>
            </a:r>
            <a:endParaRPr lang="en-US" sz="1800" b="1" dirty="0" smtClean="0">
              <a:latin typeface="Times New Roman" panose="02020603050405020304" pitchFamily="18" charset="0"/>
              <a:cs typeface="Times New Roman" panose="02020603050405020304" pitchFamily="18" charset="0"/>
            </a:endParaRPr>
          </a:p>
          <a:p>
            <a:pPr marL="0" indent="0" algn="just">
              <a:buNone/>
            </a:pPr>
            <a:r>
              <a:rPr lang="uk-UA" sz="1800" b="1" dirty="0" smtClean="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t>
            </a:r>
            <a:r>
              <a:rPr lang="uk-UA" sz="1800" b="1" dirty="0" smtClean="0">
                <a:latin typeface="Times New Roman" panose="02020603050405020304" pitchFamily="18" charset="0"/>
                <a:cs typeface="Times New Roman" panose="02020603050405020304" pitchFamily="18" charset="0"/>
              </a:rPr>
              <a:t>дослідження </a:t>
            </a:r>
            <a:r>
              <a:rPr lang="uk-UA" sz="1800" b="1" dirty="0">
                <a:latin typeface="Times New Roman" panose="02020603050405020304" pitchFamily="18" charset="0"/>
                <a:cs typeface="Times New Roman" panose="02020603050405020304" pitchFamily="18" charset="0"/>
              </a:rPr>
              <a:t>природи на найкоротших відстанях та в </a:t>
            </a:r>
            <a:r>
              <a:rPr lang="uk-UA" sz="1800" b="1" dirty="0" err="1">
                <a:latin typeface="Times New Roman" panose="02020603050405020304" pitchFamily="18" charset="0"/>
                <a:cs typeface="Times New Roman" panose="02020603050405020304" pitchFamily="18" charset="0"/>
              </a:rPr>
              <a:t>найекстремальніших</a:t>
            </a:r>
            <a:r>
              <a:rPr lang="uk-UA" sz="1800" b="1" dirty="0">
                <a:latin typeface="Times New Roman" panose="02020603050405020304" pitchFamily="18" charset="0"/>
                <a:cs typeface="Times New Roman" panose="02020603050405020304" pitchFamily="18" charset="0"/>
              </a:rPr>
              <a:t> умовах </a:t>
            </a:r>
            <a:r>
              <a:rPr lang="en-US" sz="1800" b="1" dirty="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на </a:t>
            </a:r>
            <a:r>
              <a:rPr lang="uk-UA" sz="1800" b="1" dirty="0">
                <a:latin typeface="Times New Roman" panose="02020603050405020304" pitchFamily="18" charset="0"/>
                <a:cs typeface="Times New Roman" panose="02020603050405020304" pitchFamily="18" charset="0"/>
              </a:rPr>
              <a:t>Великому </a:t>
            </a:r>
            <a:r>
              <a:rPr lang="uk-UA" sz="1800" b="1" dirty="0" err="1">
                <a:latin typeface="Times New Roman" panose="02020603050405020304" pitchFamily="18" charset="0"/>
                <a:cs typeface="Times New Roman" panose="02020603050405020304" pitchFamily="18" charset="0"/>
              </a:rPr>
              <a:t>адронному</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колайдері</a:t>
            </a:r>
            <a:r>
              <a:rPr lang="uk-UA" sz="1800" b="1" dirty="0">
                <a:latin typeface="Times New Roman" panose="02020603050405020304" pitchFamily="18" charset="0"/>
                <a:cs typeface="Times New Roman" panose="02020603050405020304" pitchFamily="18" charset="0"/>
              </a:rPr>
              <a:t> в ЦЕРН у складі міжнародної </a:t>
            </a:r>
            <a:r>
              <a:rPr lang="uk-UA" sz="1800" b="1" dirty="0" err="1">
                <a:latin typeface="Times New Roman" panose="02020603050405020304" pitchFamily="18" charset="0"/>
                <a:cs typeface="Times New Roman" panose="02020603050405020304" pitchFamily="18" charset="0"/>
              </a:rPr>
              <a:t>колаборації</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LHCb</a:t>
            </a:r>
            <a:r>
              <a:rPr lang="uk-UA" sz="1800" b="1" dirty="0">
                <a:latin typeface="Times New Roman" panose="02020603050405020304" pitchFamily="18" charset="0"/>
                <a:cs typeface="Times New Roman" panose="02020603050405020304" pitchFamily="18" charset="0"/>
              </a:rPr>
              <a:t>, які відзначені однією з найпрестижніших нагород у світі науки — </a:t>
            </a:r>
            <a:r>
              <a:rPr lang="uk-UA" sz="1800" b="1" dirty="0" err="1">
                <a:latin typeface="Times New Roman" panose="02020603050405020304" pitchFamily="18" charset="0"/>
                <a:cs typeface="Times New Roman" panose="02020603050405020304" pitchFamily="18" charset="0"/>
              </a:rPr>
              <a:t>Breakthrough</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Prize</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in</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Fundamental</a:t>
            </a:r>
            <a:r>
              <a:rPr lang="uk-UA" sz="1800" b="1" dirty="0">
                <a:latin typeface="Times New Roman" panose="02020603050405020304" pitchFamily="18" charset="0"/>
                <a:cs typeface="Times New Roman" panose="02020603050405020304" pitchFamily="18" charset="0"/>
              </a:rPr>
              <a:t> </a:t>
            </a:r>
            <a:r>
              <a:rPr lang="uk-UA" sz="1800" b="1" dirty="0" err="1">
                <a:latin typeface="Times New Roman" panose="02020603050405020304" pitchFamily="18" charset="0"/>
                <a:cs typeface="Times New Roman" panose="02020603050405020304" pitchFamily="18" charset="0"/>
              </a:rPr>
              <a:t>Physics</a:t>
            </a:r>
            <a:r>
              <a:rPr lang="uk-UA" sz="1800" b="1" dirty="0">
                <a:latin typeface="Times New Roman" panose="02020603050405020304" pitchFamily="18" charset="0"/>
                <a:cs typeface="Times New Roman" panose="02020603050405020304" pitchFamily="18" charset="0"/>
              </a:rPr>
              <a:t> </a:t>
            </a:r>
            <a:r>
              <a:rPr lang="uk-UA" sz="1600" b="1" dirty="0">
                <a:latin typeface="Times New Roman" panose="02020603050405020304" pitchFamily="18" charset="0"/>
                <a:cs typeface="Times New Roman" panose="02020603050405020304" pitchFamily="18" charset="0"/>
              </a:rPr>
              <a:t>(у 2025 році)  </a:t>
            </a:r>
            <a:r>
              <a:rPr lang="uk-UA" sz="1400" b="1" u="sng" dirty="0">
                <a:latin typeface="Times New Roman" panose="02020603050405020304" pitchFamily="18" charset="0"/>
                <a:cs typeface="Times New Roman" panose="02020603050405020304" pitchFamily="18" charset="0"/>
                <a:hlinkClick r:id="rId2"/>
              </a:rPr>
              <a:t>https://breakthroughprize.org/Laureates/1/L3995</a:t>
            </a:r>
            <a:r>
              <a:rPr lang="uk-UA" sz="1400" b="1" dirty="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p>
            <a:pPr marL="0" indent="0" algn="just">
              <a:buNone/>
            </a:pPr>
            <a:r>
              <a:rPr lang="uk-UA" sz="1900" b="1" dirty="0"/>
              <a:t> </a:t>
            </a:r>
            <a:r>
              <a:rPr lang="uk-UA" sz="2000" b="1" dirty="0" smtClean="0"/>
              <a:t>Оголосити </a:t>
            </a:r>
            <a:r>
              <a:rPr lang="uk-UA" sz="2000" b="1" dirty="0"/>
              <a:t>подяку співробітникам відділу фізики високих енергій</a:t>
            </a:r>
            <a:r>
              <a:rPr lang="uk-UA" sz="2000" b="1" dirty="0" smtClean="0"/>
              <a:t>:</a:t>
            </a:r>
            <a:endParaRPr lang="en-US" sz="2000" b="1" dirty="0" smtClean="0"/>
          </a:p>
          <a:p>
            <a:r>
              <a:rPr lang="uk-UA" dirty="0"/>
              <a:t>Пугачу Валерію Михайловичу, зав. відділу </a:t>
            </a:r>
            <a:endParaRPr lang="ru-RU" dirty="0"/>
          </a:p>
          <a:p>
            <a:r>
              <a:rPr lang="uk-UA" dirty="0" err="1"/>
              <a:t>Охріменку</a:t>
            </a:r>
            <a:r>
              <a:rPr lang="uk-UA" dirty="0"/>
              <a:t> Олександру Юрійовичу, в.о. н.с.</a:t>
            </a:r>
            <a:endParaRPr lang="ru-RU" dirty="0"/>
          </a:p>
          <a:p>
            <a:r>
              <a:rPr lang="uk-UA" dirty="0" err="1"/>
              <a:t>Добішуку</a:t>
            </a:r>
            <a:r>
              <a:rPr lang="uk-UA" dirty="0"/>
              <a:t> Василю Миколайовичу, </a:t>
            </a:r>
            <a:r>
              <a:rPr lang="uk-UA" dirty="0" err="1"/>
              <a:t>м.н.с</a:t>
            </a:r>
            <a:r>
              <a:rPr lang="uk-UA" dirty="0"/>
              <a:t>. (звільнився 25.10.2024 р.)</a:t>
            </a:r>
            <a:endParaRPr lang="ru-RU" dirty="0"/>
          </a:p>
          <a:p>
            <a:r>
              <a:rPr lang="uk-UA" dirty="0"/>
              <a:t>Колієву Сергію Миколайовичу, </a:t>
            </a:r>
            <a:r>
              <a:rPr lang="uk-UA" dirty="0" err="1"/>
              <a:t>м.н.с</a:t>
            </a:r>
            <a:r>
              <a:rPr lang="uk-UA" dirty="0"/>
              <a:t>.</a:t>
            </a:r>
            <a:endParaRPr lang="ru-RU" dirty="0"/>
          </a:p>
          <a:p>
            <a:r>
              <a:rPr lang="uk-UA" dirty="0"/>
              <a:t>Коту Олександру Андрійовичу, в.о. пр. інж.</a:t>
            </a:r>
            <a:endParaRPr lang="ru-RU" dirty="0"/>
          </a:p>
          <a:p>
            <a:r>
              <a:rPr lang="uk-UA" dirty="0"/>
              <a:t>Лукашенко Валерії Євгеніївні, в.о. пр. інж.</a:t>
            </a:r>
            <a:endParaRPr lang="ru-RU" dirty="0"/>
          </a:p>
          <a:p>
            <a:r>
              <a:rPr lang="uk-UA" dirty="0"/>
              <a:t>Чернишенку Сергію Борисовичу, в.о. </a:t>
            </a:r>
            <a:r>
              <a:rPr lang="uk-UA" dirty="0" err="1"/>
              <a:t>м.н.с</a:t>
            </a:r>
            <a:endParaRPr lang="ru-RU" dirty="0"/>
          </a:p>
          <a:p>
            <a:r>
              <a:rPr lang="uk-UA" dirty="0" err="1"/>
              <a:t>Малигіній</a:t>
            </a:r>
            <a:r>
              <a:rPr lang="uk-UA" dirty="0"/>
              <a:t> Ганні Михайлівні, (звільнилась 12.10.2021 р.)</a:t>
            </a:r>
            <a:endParaRPr lang="ru-RU" dirty="0"/>
          </a:p>
          <a:p>
            <a:r>
              <a:rPr lang="uk-UA" dirty="0"/>
              <a:t>Костюку Ігорю Олександровичу, (звільнився 31.12.2017 р.)</a:t>
            </a:r>
            <a:endParaRPr lang="ru-RU" dirty="0"/>
          </a:p>
          <a:p>
            <a:r>
              <a:rPr lang="uk-UA" dirty="0" err="1"/>
              <a:t>Кшиванському</a:t>
            </a:r>
            <a:r>
              <a:rPr lang="uk-UA" dirty="0"/>
              <a:t> Олександру Олександровичу, аспірант 3-ого року </a:t>
            </a:r>
            <a:r>
              <a:rPr lang="uk-UA" dirty="0" err="1"/>
              <a:t>навч</a:t>
            </a:r>
            <a:r>
              <a:rPr lang="uk-UA" dirty="0"/>
              <a:t>.</a:t>
            </a:r>
            <a:endParaRPr lang="ru-RU" dirty="0"/>
          </a:p>
          <a:p>
            <a:pPr marL="0" indent="0">
              <a:buNone/>
            </a:pPr>
            <a:endParaRPr lang="en-US" sz="2000" b="1" dirty="0"/>
          </a:p>
          <a:p>
            <a:pPr marL="0" indent="0">
              <a:buNone/>
            </a:pPr>
            <a:endParaRPr lang="en-US" sz="2000" b="1" dirty="0"/>
          </a:p>
          <a:p>
            <a:pPr marL="0" indent="0">
              <a:buNone/>
            </a:pPr>
            <a:r>
              <a:rPr lang="uk-UA" sz="1800" dirty="0" err="1" smtClean="0"/>
              <a:t>Т.в.о</a:t>
            </a:r>
            <a:r>
              <a:rPr lang="uk-UA" sz="1800" dirty="0"/>
              <a:t>. директора  </a:t>
            </a:r>
            <a:r>
              <a:rPr lang="uk-UA" sz="1800" dirty="0" smtClean="0"/>
              <a:t>Володимир ДАВИДОВСЬКИЙ</a:t>
            </a:r>
            <a:endParaRPr lang="en-US" sz="1800" dirty="0" smtClean="0"/>
          </a:p>
          <a:p>
            <a:pPr marL="0" indent="0">
              <a:buNone/>
            </a:pPr>
            <a:endParaRPr lang="en-US" sz="1800" dirty="0" smtClean="0"/>
          </a:p>
          <a:p>
            <a:pPr marL="0" indent="0">
              <a:buNone/>
            </a:pPr>
            <a:r>
              <a:rPr lang="ru-RU" sz="1400" dirty="0" err="1">
                <a:latin typeface="+mj-lt"/>
              </a:rPr>
              <a:t>Breakthrough</a:t>
            </a:r>
            <a:r>
              <a:rPr lang="ru-RU" sz="1400" dirty="0">
                <a:latin typeface="+mj-lt"/>
              </a:rPr>
              <a:t> </a:t>
            </a:r>
            <a:r>
              <a:rPr lang="ru-RU" sz="1400" dirty="0" err="1">
                <a:latin typeface="+mj-lt"/>
              </a:rPr>
              <a:t>Prize</a:t>
            </a:r>
            <a:r>
              <a:rPr lang="ru-RU" sz="1400" dirty="0">
                <a:latin typeface="+mj-lt"/>
              </a:rPr>
              <a:t>. </a:t>
            </a:r>
            <a:r>
              <a:rPr lang="ru-RU" sz="1400" dirty="0" err="1">
                <a:latin typeface="+mj-lt"/>
              </a:rPr>
              <a:t>Статтю</a:t>
            </a:r>
            <a:r>
              <a:rPr lang="ru-RU" sz="1400" dirty="0">
                <a:latin typeface="+mj-lt"/>
              </a:rPr>
              <a:t> про </a:t>
            </a:r>
            <a:r>
              <a:rPr lang="ru-RU" sz="1400" dirty="0" err="1">
                <a:latin typeface="+mj-lt"/>
              </a:rPr>
              <a:t>це</a:t>
            </a:r>
            <a:r>
              <a:rPr lang="ru-RU" sz="1400" dirty="0">
                <a:latin typeface="+mj-lt"/>
              </a:rPr>
              <a:t> </a:t>
            </a:r>
            <a:r>
              <a:rPr lang="ru-RU" sz="1400" dirty="0" err="1">
                <a:latin typeface="+mj-lt"/>
              </a:rPr>
              <a:t>можна</a:t>
            </a:r>
            <a:r>
              <a:rPr lang="ru-RU" sz="1400" dirty="0">
                <a:latin typeface="+mj-lt"/>
              </a:rPr>
              <a:t> </a:t>
            </a:r>
            <a:r>
              <a:rPr lang="ru-RU" sz="1400" dirty="0" err="1">
                <a:latin typeface="+mj-lt"/>
              </a:rPr>
              <a:t>прочитати</a:t>
            </a:r>
            <a:r>
              <a:rPr lang="ru-RU" sz="1400" dirty="0">
                <a:latin typeface="+mj-lt"/>
              </a:rPr>
              <a:t> у «</a:t>
            </a:r>
            <a:r>
              <a:rPr lang="ru-RU" sz="1400" dirty="0" err="1" smtClean="0">
                <a:latin typeface="+mj-lt"/>
              </a:rPr>
              <a:t>Дзеркалі</a:t>
            </a:r>
            <a:r>
              <a:rPr lang="en-US" sz="1400" dirty="0" smtClean="0">
                <a:latin typeface="+mj-lt"/>
              </a:rPr>
              <a:t> </a:t>
            </a:r>
            <a:r>
              <a:rPr lang="ru-RU" altLang="ru-RU" sz="1400" dirty="0" err="1">
                <a:latin typeface="+mj-lt"/>
              </a:rPr>
              <a:t>тижня</a:t>
            </a:r>
            <a:r>
              <a:rPr lang="ru-RU" altLang="ru-RU" sz="1400" dirty="0">
                <a:latin typeface="+mj-lt"/>
              </a:rPr>
              <a:t>»:  </a:t>
            </a:r>
            <a:r>
              <a:rPr lang="ru-RU" altLang="ru-RU" sz="1400" dirty="0">
                <a:latin typeface="+mj-lt"/>
                <a:hlinkClick r:id="rId3"/>
              </a:rPr>
              <a:t>https://zn.ua/ukr/EDUCATION/ukrajinski-naukovtsi-sred-</a:t>
            </a:r>
            <a:r>
              <a:rPr lang="ru-RU" altLang="ru-RU" sz="1400" dirty="0">
                <a:latin typeface="+mj-lt"/>
              </a:rPr>
              <a:t> </a:t>
            </a:r>
            <a:endParaRPr lang="en-US" altLang="ru-RU" sz="1400" dirty="0" smtClean="0">
              <a:latin typeface="+mj-lt"/>
            </a:endParaRPr>
          </a:p>
          <a:p>
            <a:pPr marL="0" indent="0">
              <a:buNone/>
            </a:pPr>
            <a:r>
              <a:rPr lang="ru-RU" altLang="ru-RU" sz="1400" dirty="0">
                <a:latin typeface="+mj-lt"/>
                <a:hlinkClick r:id="rId4"/>
              </a:rPr>
              <a:t>laureativ-naukovoho-oskara-breakthrough-prize.html</a:t>
            </a:r>
            <a:r>
              <a:rPr lang="ru-RU" altLang="ru-RU" sz="1400" dirty="0">
                <a:latin typeface="+mj-lt"/>
              </a:rPr>
              <a:t> </a:t>
            </a:r>
          </a:p>
          <a:p>
            <a:pPr marL="0" indent="0">
              <a:buNone/>
            </a:pPr>
            <a:endParaRPr lang="en-US" sz="1800" dirty="0" smtClean="0"/>
          </a:p>
          <a:p>
            <a:pPr marL="0" indent="0">
              <a:buNone/>
            </a:pPr>
            <a:endParaRPr lang="en-US" sz="1100" dirty="0" smtClean="0"/>
          </a:p>
          <a:p>
            <a:pPr marL="0" indent="0">
              <a:buNone/>
            </a:pPr>
            <a:endParaRPr lang="en-US" sz="1100" dirty="0"/>
          </a:p>
          <a:p>
            <a:pPr marL="0" indent="0">
              <a:buNone/>
            </a:pPr>
            <a:endParaRPr lang="ru-RU" sz="1050" dirty="0"/>
          </a:p>
          <a:p>
            <a:endParaRPr lang="ru-RU" dirty="0"/>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21</a:t>
            </a:fld>
            <a:endParaRPr lang="en-US"/>
          </a:p>
        </p:txBody>
      </p:sp>
      <p:pic>
        <p:nvPicPr>
          <p:cNvPr id="1027" name="Picture 3" descr="ACg8ocIrTuZ4s4BfNV2pkrCVqA2aIDUds7OjB2idh1GgWq23E70Q5w=s40-p-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rd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9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ижний колонтитул 4"/>
          <p:cNvSpPr>
            <a:spLocks noGrp="1"/>
          </p:cNvSpPr>
          <p:nvPr>
            <p:ph type="ftr" sz="quarter" idx="11"/>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V. Pugatch .KINR Conference -2025</a:t>
            </a:r>
            <a:endParaRPr lang="ru-RU" dirty="0" smtClean="0"/>
          </a:p>
        </p:txBody>
      </p:sp>
      <p:sp>
        <p:nvSpPr>
          <p:cNvPr id="5124" name="Rectangle 2"/>
          <p:cNvSpPr>
            <a:spLocks noGrp="1" noChangeArrowheads="1"/>
          </p:cNvSpPr>
          <p:nvPr>
            <p:ph type="title"/>
          </p:nvPr>
        </p:nvSpPr>
        <p:spPr>
          <a:xfrm>
            <a:off x="304800" y="274637"/>
            <a:ext cx="7620000" cy="934985"/>
          </a:xfrm>
          <a:solidFill>
            <a:srgbClr val="00B0F0"/>
          </a:solidFill>
        </p:spPr>
        <p:txBody>
          <a:bodyPr>
            <a:normAutofit fontScale="90000"/>
          </a:bodyPr>
          <a:lstStyle/>
          <a:p>
            <a:r>
              <a:rPr lang="en-US" sz="2700" b="1" dirty="0">
                <a:latin typeface="Times New Roman" panose="02020603050405020304" pitchFamily="18" charset="0"/>
                <a:cs typeface="Times New Roman" panose="02020603050405020304" pitchFamily="18" charset="0"/>
              </a:rPr>
              <a:t>KINR at </a:t>
            </a:r>
            <a:r>
              <a:rPr lang="en-US" sz="2700" b="1" dirty="0" err="1">
                <a:latin typeface="Times New Roman" panose="02020603050405020304" pitchFamily="18" charset="0"/>
                <a:cs typeface="Times New Roman" panose="02020603050405020304" pitchFamily="18" charset="0"/>
              </a:rPr>
              <a:t>LHCb</a:t>
            </a:r>
            <a:r>
              <a:rPr lang="en-US" sz="2700" b="1" dirty="0">
                <a:latin typeface="Times New Roman" panose="02020603050405020304" pitchFamily="18" charset="0"/>
                <a:cs typeface="Times New Roman" panose="02020603050405020304" pitchFamily="18" charset="0"/>
              </a:rPr>
              <a:t> (since 1995 – 21 researchers</a:t>
            </a:r>
            <a:r>
              <a:rPr lang="en-US" sz="27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Peculiarity of LHC – For the first time in the humanity history-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energy </a:t>
            </a:r>
            <a:r>
              <a:rPr lang="en-US" sz="1600" dirty="0">
                <a:latin typeface="Times New Roman" panose="02020603050405020304" pitchFamily="18" charset="0"/>
                <a:cs typeface="Times New Roman" panose="02020603050405020304" pitchFamily="18" charset="0"/>
              </a:rPr>
              <a:t>available </a:t>
            </a:r>
            <a:r>
              <a:rPr lang="en-US" sz="1600" dirty="0" smtClean="0">
                <a:latin typeface="Times New Roman" panose="02020603050405020304" pitchFamily="18" charset="0"/>
                <a:cs typeface="Times New Roman" panose="02020603050405020304" pitchFamily="18" charset="0"/>
              </a:rPr>
              <a:t>in experiments – up to 13.6 </a:t>
            </a:r>
            <a:r>
              <a:rPr lang="en-US" sz="1600" dirty="0" err="1" smtClean="0">
                <a:latin typeface="Times New Roman" panose="02020603050405020304" pitchFamily="18" charset="0"/>
                <a:cs typeface="Times New Roman" panose="02020603050405020304" pitchFamily="18" charset="0"/>
              </a:rPr>
              <a:t>TeV</a:t>
            </a:r>
            <a:r>
              <a:rPr lang="en-US" sz="1600" dirty="0" smtClean="0">
                <a:latin typeface="Times New Roman" panose="02020603050405020304" pitchFamily="18" charset="0"/>
                <a:cs typeface="Times New Roman" panose="02020603050405020304" pitchFamily="18" charset="0"/>
              </a:rPr>
              <a:t> !</a:t>
            </a:r>
            <a:endParaRPr lang="ru-RU" sz="1600" b="1" dirty="0" smtClean="0">
              <a:solidFill>
                <a:srgbClr val="CC0066"/>
              </a:solidFill>
            </a:endParaRPr>
          </a:p>
        </p:txBody>
      </p:sp>
      <p:sp>
        <p:nvSpPr>
          <p:cNvPr id="5126" name="Text Box 5"/>
          <p:cNvSpPr txBox="1">
            <a:spLocks noChangeArrowheads="1"/>
          </p:cNvSpPr>
          <p:nvPr/>
        </p:nvSpPr>
        <p:spPr bwMode="auto">
          <a:xfrm>
            <a:off x="70331" y="1348432"/>
            <a:ext cx="4772025" cy="1144929"/>
          </a:xfrm>
          <a:prstGeom prst="rect">
            <a:avLst/>
          </a:prstGeom>
          <a:solidFill>
            <a:schemeClr val="tx2">
              <a:lumMod val="40000"/>
              <a:lumOff val="60000"/>
            </a:schemeClr>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80000"/>
              </a:lnSpc>
              <a:spcBef>
                <a:spcPct val="20000"/>
              </a:spcBef>
            </a:pPr>
            <a:r>
              <a:rPr lang="ru-RU" b="1" dirty="0" err="1">
                <a:solidFill>
                  <a:srgbClr val="CC3300"/>
                </a:solidFill>
                <a:latin typeface="Times New Roman" panose="02020603050405020304" pitchFamily="18" charset="0"/>
                <a:cs typeface="Times New Roman" panose="02020603050405020304" pitchFamily="18" charset="0"/>
              </a:rPr>
              <a:t>LHCb</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The</a:t>
            </a:r>
            <a:r>
              <a:rPr lang="ru-RU" b="1" dirty="0">
                <a:latin typeface="Times New Roman" panose="02020603050405020304" pitchFamily="18" charset="0"/>
                <a:cs typeface="Times New Roman" panose="02020603050405020304" pitchFamily="18" charset="0"/>
              </a:rPr>
              <a:t> </a:t>
            </a:r>
            <a:r>
              <a:rPr lang="ru-RU" b="1" dirty="0" err="1">
                <a:solidFill>
                  <a:srgbClr val="CC3300"/>
                </a:solidFill>
                <a:latin typeface="Times New Roman" panose="02020603050405020304" pitchFamily="18" charset="0"/>
                <a:cs typeface="Times New Roman" panose="02020603050405020304" pitchFamily="18" charset="0"/>
              </a:rPr>
              <a:t>L</a:t>
            </a:r>
            <a:r>
              <a:rPr lang="ru-RU" b="1" dirty="0" err="1">
                <a:latin typeface="Times New Roman" panose="02020603050405020304" pitchFamily="18" charset="0"/>
                <a:cs typeface="Times New Roman" panose="02020603050405020304" pitchFamily="18" charset="0"/>
              </a:rPr>
              <a:t>arge</a:t>
            </a:r>
            <a:r>
              <a:rPr lang="ru-RU" b="1" dirty="0">
                <a:latin typeface="Times New Roman" panose="02020603050405020304" pitchFamily="18" charset="0"/>
                <a:cs typeface="Times New Roman" panose="02020603050405020304" pitchFamily="18" charset="0"/>
              </a:rPr>
              <a:t> </a:t>
            </a:r>
            <a:r>
              <a:rPr lang="ru-RU" b="1" dirty="0" err="1">
                <a:solidFill>
                  <a:srgbClr val="CC3300"/>
                </a:solidFill>
                <a:latin typeface="Times New Roman" panose="02020603050405020304" pitchFamily="18" charset="0"/>
                <a:cs typeface="Times New Roman" panose="02020603050405020304" pitchFamily="18" charset="0"/>
              </a:rPr>
              <a:t>H</a:t>
            </a:r>
            <a:r>
              <a:rPr lang="ru-RU" b="1" dirty="0" err="1">
                <a:latin typeface="Times New Roman" panose="02020603050405020304" pitchFamily="18" charset="0"/>
                <a:cs typeface="Times New Roman" panose="02020603050405020304" pitchFamily="18" charset="0"/>
              </a:rPr>
              <a:t>adron</a:t>
            </a:r>
            <a:r>
              <a:rPr lang="ru-RU" b="1" dirty="0">
                <a:latin typeface="Times New Roman" panose="02020603050405020304" pitchFamily="18" charset="0"/>
                <a:cs typeface="Times New Roman" panose="02020603050405020304" pitchFamily="18" charset="0"/>
              </a:rPr>
              <a:t> </a:t>
            </a:r>
            <a:r>
              <a:rPr lang="ru-RU" b="1" dirty="0" err="1">
                <a:solidFill>
                  <a:srgbClr val="CC3300"/>
                </a:solidFill>
                <a:latin typeface="Times New Roman" panose="02020603050405020304" pitchFamily="18" charset="0"/>
                <a:cs typeface="Times New Roman" panose="02020603050405020304" pitchFamily="18" charset="0"/>
              </a:rPr>
              <a:t>C</a:t>
            </a:r>
            <a:r>
              <a:rPr lang="ru-RU" b="1" dirty="0" err="1">
                <a:latin typeface="Times New Roman" panose="02020603050405020304" pitchFamily="18" charset="0"/>
                <a:cs typeface="Times New Roman" panose="02020603050405020304" pitchFamily="18" charset="0"/>
              </a:rPr>
              <a:t>ollider</a:t>
            </a:r>
            <a:r>
              <a:rPr lang="ru-RU" b="1" dirty="0">
                <a:latin typeface="Times New Roman" panose="02020603050405020304" pitchFamily="18" charset="0"/>
                <a:cs typeface="Times New Roman" panose="02020603050405020304" pitchFamily="18" charset="0"/>
              </a:rPr>
              <a:t> </a:t>
            </a:r>
            <a:r>
              <a:rPr lang="ru-RU" b="1" dirty="0" err="1">
                <a:solidFill>
                  <a:srgbClr val="CC3300"/>
                </a:solidFill>
                <a:latin typeface="Times New Roman" panose="02020603050405020304" pitchFamily="18" charset="0"/>
                <a:cs typeface="Times New Roman" panose="02020603050405020304" pitchFamily="18" charset="0"/>
              </a:rPr>
              <a:t>B</a:t>
            </a:r>
            <a:r>
              <a:rPr lang="ru-RU" b="1" dirty="0" err="1">
                <a:latin typeface="Times New Roman" panose="02020603050405020304" pitchFamily="18" charset="0"/>
                <a:cs typeface="Times New Roman" panose="02020603050405020304" pitchFamily="18" charset="0"/>
              </a:rPr>
              <a:t>eauty</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eaLnBrk="1" hangingPunct="1">
              <a:lnSpc>
                <a:spcPct val="80000"/>
              </a:lnSpc>
              <a:spcBef>
                <a:spcPct val="20000"/>
              </a:spcBef>
            </a:pPr>
            <a:r>
              <a:rPr lang="ru-RU" b="1" dirty="0" err="1">
                <a:latin typeface="Times New Roman" panose="02020603050405020304" pitchFamily="18" charset="0"/>
                <a:cs typeface="Times New Roman" panose="02020603050405020304" pitchFamily="18" charset="0"/>
              </a:rPr>
              <a:t>Experiment</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for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Precise</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Measurements</a:t>
            </a:r>
            <a:r>
              <a:rPr lang="ru-RU"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eaLnBrk="1" hangingPunct="1">
              <a:lnSpc>
                <a:spcPct val="80000"/>
              </a:lnSpc>
              <a:spcBef>
                <a:spcPct val="20000"/>
              </a:spcBef>
            </a:pPr>
            <a:r>
              <a:rPr lang="ru-RU" b="1" dirty="0" err="1">
                <a:latin typeface="Times New Roman" panose="02020603050405020304" pitchFamily="18" charset="0"/>
                <a:cs typeface="Times New Roman" panose="02020603050405020304" pitchFamily="18" charset="0"/>
              </a:rPr>
              <a:t>of</a:t>
            </a:r>
            <a:r>
              <a:rPr lang="ru-RU" b="1" dirty="0">
                <a:latin typeface="Times New Roman" panose="02020603050405020304" pitchFamily="18" charset="0"/>
                <a:cs typeface="Times New Roman" panose="02020603050405020304" pitchFamily="18" charset="0"/>
              </a:rPr>
              <a:t> CP-</a:t>
            </a:r>
            <a:r>
              <a:rPr lang="ru-RU" b="1" dirty="0" err="1">
                <a:latin typeface="Times New Roman" panose="02020603050405020304" pitchFamily="18" charset="0"/>
                <a:cs typeface="Times New Roman" panose="02020603050405020304" pitchFamily="18" charset="0"/>
              </a:rPr>
              <a:t>Violation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and</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Rare</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Decays</a:t>
            </a:r>
            <a:r>
              <a:rPr lang="en-US" b="1" dirty="0" smtClean="0">
                <a:latin typeface="Times New Roman" panose="02020603050405020304" pitchFamily="18" charset="0"/>
                <a:cs typeface="Times New Roman" panose="02020603050405020304" pitchFamily="18" charset="0"/>
              </a:rPr>
              <a:t> </a:t>
            </a:r>
          </a:p>
          <a:p>
            <a:pPr algn="just" eaLnBrk="1" hangingPunct="1">
              <a:lnSpc>
                <a:spcPct val="80000"/>
              </a:lnSpc>
              <a:spcBef>
                <a:spcPct val="20000"/>
              </a:spcBef>
            </a:pPr>
            <a:r>
              <a:rPr lang="en-US" b="1" dirty="0" smtClean="0">
                <a:solidFill>
                  <a:schemeClr val="tx2"/>
                </a:solidFill>
              </a:rPr>
              <a:t>(b-hadrons </a:t>
            </a:r>
            <a:r>
              <a:rPr lang="en-US" dirty="0"/>
              <a:t>(</a:t>
            </a:r>
            <a:r>
              <a:rPr lang="en-US" dirty="0" smtClean="0">
                <a:solidFill>
                  <a:srgbClr val="C00000"/>
                </a:solidFill>
              </a:rPr>
              <a:t>B</a:t>
            </a:r>
            <a:r>
              <a:rPr lang="en-US" baseline="-25000" dirty="0" smtClean="0">
                <a:solidFill>
                  <a:srgbClr val="C00000"/>
                </a:solidFill>
              </a:rPr>
              <a:t>u</a:t>
            </a:r>
            <a:r>
              <a:rPr lang="en-US" dirty="0" smtClean="0">
                <a:solidFill>
                  <a:srgbClr val="C00000"/>
                </a:solidFill>
              </a:rPr>
              <a:t>, </a:t>
            </a:r>
            <a:r>
              <a:rPr lang="en-US" dirty="0" err="1">
                <a:solidFill>
                  <a:srgbClr val="C00000"/>
                </a:solidFill>
              </a:rPr>
              <a:t>B</a:t>
            </a:r>
            <a:r>
              <a:rPr lang="en-US" baseline="-25000" dirty="0" err="1">
                <a:solidFill>
                  <a:srgbClr val="C00000"/>
                </a:solidFill>
              </a:rPr>
              <a:t>d</a:t>
            </a:r>
            <a:r>
              <a:rPr lang="en-US" dirty="0">
                <a:solidFill>
                  <a:srgbClr val="C00000"/>
                </a:solidFill>
              </a:rPr>
              <a:t> , </a:t>
            </a:r>
            <a:r>
              <a:rPr lang="en-US" dirty="0" err="1">
                <a:solidFill>
                  <a:srgbClr val="C00000"/>
                </a:solidFill>
              </a:rPr>
              <a:t>B</a:t>
            </a:r>
            <a:r>
              <a:rPr lang="en-US" baseline="-25000" dirty="0" err="1">
                <a:solidFill>
                  <a:srgbClr val="C00000"/>
                </a:solidFill>
              </a:rPr>
              <a:t>s</a:t>
            </a:r>
            <a:r>
              <a:rPr lang="en-US" dirty="0">
                <a:solidFill>
                  <a:srgbClr val="C00000"/>
                </a:solidFill>
              </a:rPr>
              <a:t> , </a:t>
            </a:r>
            <a:r>
              <a:rPr lang="en-US" dirty="0" err="1">
                <a:solidFill>
                  <a:srgbClr val="C00000"/>
                </a:solidFill>
              </a:rPr>
              <a:t>B</a:t>
            </a:r>
            <a:r>
              <a:rPr lang="en-US" baseline="-25000" dirty="0" err="1">
                <a:solidFill>
                  <a:srgbClr val="C00000"/>
                </a:solidFill>
              </a:rPr>
              <a:t>c</a:t>
            </a:r>
            <a:r>
              <a:rPr lang="en-US" dirty="0">
                <a:solidFill>
                  <a:srgbClr val="C00000"/>
                </a:solidFill>
              </a:rPr>
              <a:t> , </a:t>
            </a:r>
            <a:r>
              <a:rPr lang="el-GR" dirty="0">
                <a:solidFill>
                  <a:srgbClr val="C00000"/>
                </a:solidFill>
              </a:rPr>
              <a:t>Λ</a:t>
            </a:r>
            <a:r>
              <a:rPr lang="en-US" baseline="-25000" dirty="0">
                <a:solidFill>
                  <a:srgbClr val="C00000"/>
                </a:solidFill>
              </a:rPr>
              <a:t>b</a:t>
            </a:r>
            <a:r>
              <a:rPr lang="en-US" dirty="0">
                <a:solidFill>
                  <a:srgbClr val="C00000"/>
                </a:solidFill>
              </a:rPr>
              <a:t> , </a:t>
            </a:r>
            <a:r>
              <a:rPr lang="el-GR" dirty="0">
                <a:solidFill>
                  <a:srgbClr val="C00000"/>
                </a:solidFill>
              </a:rPr>
              <a:t>Σ</a:t>
            </a:r>
            <a:r>
              <a:rPr lang="en-US" baseline="-25000" dirty="0">
                <a:solidFill>
                  <a:srgbClr val="C00000"/>
                </a:solidFill>
              </a:rPr>
              <a:t>b</a:t>
            </a:r>
            <a:r>
              <a:rPr lang="en-US" dirty="0">
                <a:solidFill>
                  <a:srgbClr val="C00000"/>
                </a:solidFill>
              </a:rPr>
              <a:t> , </a:t>
            </a:r>
            <a:r>
              <a:rPr lang="el-GR" dirty="0">
                <a:solidFill>
                  <a:srgbClr val="C00000"/>
                </a:solidFill>
              </a:rPr>
              <a:t>Ξ</a:t>
            </a:r>
            <a:r>
              <a:rPr lang="en-US" baseline="-25000" dirty="0">
                <a:solidFill>
                  <a:srgbClr val="C00000"/>
                </a:solidFill>
              </a:rPr>
              <a:t>b</a:t>
            </a:r>
            <a:r>
              <a:rPr lang="en-US" dirty="0">
                <a:solidFill>
                  <a:srgbClr val="C00000"/>
                </a:solidFill>
              </a:rPr>
              <a:t> </a:t>
            </a:r>
            <a:r>
              <a:rPr lang="en-US" dirty="0"/>
              <a:t>etc</a:t>
            </a:r>
            <a:r>
              <a:rPr lang="en-US" dirty="0" smtClean="0"/>
              <a:t>.)</a:t>
            </a:r>
            <a:endParaRPr lang="en-US" dirty="0"/>
          </a:p>
        </p:txBody>
      </p:sp>
      <p:sp>
        <p:nvSpPr>
          <p:cNvPr id="5127" name="Text Box 6"/>
          <p:cNvSpPr txBox="1">
            <a:spLocks noChangeArrowheads="1"/>
          </p:cNvSpPr>
          <p:nvPr/>
        </p:nvSpPr>
        <p:spPr bwMode="auto">
          <a:xfrm>
            <a:off x="220978" y="5293506"/>
            <a:ext cx="4470729"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ru-RU" sz="1400" b="1" dirty="0" err="1">
                <a:solidFill>
                  <a:srgbClr val="CC3300"/>
                </a:solidFill>
                <a:latin typeface="Times New Roman" panose="02020603050405020304" pitchFamily="18" charset="0"/>
                <a:cs typeface="Times New Roman" panose="02020603050405020304" pitchFamily="18" charset="0"/>
              </a:rPr>
              <a:t>Integrated</a:t>
            </a:r>
            <a:r>
              <a:rPr lang="ru-RU" sz="1400" b="1" dirty="0">
                <a:solidFill>
                  <a:srgbClr val="CC3300"/>
                </a:solidFill>
                <a:latin typeface="Times New Roman" panose="02020603050405020304" pitchFamily="18" charset="0"/>
                <a:cs typeface="Times New Roman" panose="02020603050405020304" pitchFamily="18" charset="0"/>
              </a:rPr>
              <a:t> </a:t>
            </a:r>
            <a:r>
              <a:rPr lang="ru-RU" sz="1400" b="1" dirty="0" err="1" smtClean="0">
                <a:solidFill>
                  <a:srgbClr val="CC3300"/>
                </a:solidFill>
                <a:latin typeface="Times New Roman" panose="02020603050405020304" pitchFamily="18" charset="0"/>
                <a:cs typeface="Times New Roman" panose="02020603050405020304" pitchFamily="18" charset="0"/>
              </a:rPr>
              <a:t>luminosity</a:t>
            </a:r>
            <a:r>
              <a:rPr lang="en-US" sz="1400" b="1" dirty="0" smtClean="0">
                <a:solidFill>
                  <a:srgbClr val="CC3300"/>
                </a:solidFill>
                <a:latin typeface="Times New Roman" panose="02020603050405020304" pitchFamily="18" charset="0"/>
                <a:cs typeface="Times New Roman" panose="02020603050405020304" pitchFamily="18" charset="0"/>
              </a:rPr>
              <a:t>;  up to the </a:t>
            </a:r>
            <a:r>
              <a:rPr lang="en-US" sz="1400" b="1" dirty="0" err="1" smtClean="0">
                <a:solidFill>
                  <a:srgbClr val="CC3300"/>
                </a:solidFill>
                <a:latin typeface="Times New Roman" panose="02020603050405020304" pitchFamily="18" charset="0"/>
                <a:cs typeface="Times New Roman" panose="02020603050405020304" pitchFamily="18" charset="0"/>
              </a:rPr>
              <a:t>yesr</a:t>
            </a:r>
            <a:r>
              <a:rPr lang="en-US" sz="1400" b="1" dirty="0" smtClean="0">
                <a:solidFill>
                  <a:srgbClr val="CC3300"/>
                </a:solidFill>
                <a:latin typeface="Times New Roman" panose="02020603050405020304" pitchFamily="18" charset="0"/>
                <a:cs typeface="Times New Roman" panose="02020603050405020304" pitchFamily="18" charset="0"/>
              </a:rPr>
              <a:t> 2040: 300 fb</a:t>
            </a:r>
            <a:r>
              <a:rPr lang="en-US" sz="1400" b="1" baseline="30000" dirty="0" smtClean="0">
                <a:solidFill>
                  <a:srgbClr val="CC3300"/>
                </a:solidFill>
                <a:latin typeface="Times New Roman" panose="02020603050405020304" pitchFamily="18" charset="0"/>
                <a:cs typeface="Times New Roman" panose="02020603050405020304" pitchFamily="18" charset="0"/>
              </a:rPr>
              <a:t>-1</a:t>
            </a:r>
            <a:endParaRPr lang="en-US" sz="1400" b="1" dirty="0" smtClean="0">
              <a:solidFill>
                <a:srgbClr val="CC3300"/>
              </a:solidFill>
              <a:latin typeface="Times New Roman" panose="02020603050405020304" pitchFamily="18" charset="0"/>
              <a:cs typeface="Times New Roman" panose="02020603050405020304" pitchFamily="18" charset="0"/>
            </a:endParaRPr>
          </a:p>
        </p:txBody>
      </p:sp>
      <p:grpSp>
        <p:nvGrpSpPr>
          <p:cNvPr id="5128" name="Group 2"/>
          <p:cNvGrpSpPr>
            <a:grpSpLocks/>
          </p:cNvGrpSpPr>
          <p:nvPr/>
        </p:nvGrpSpPr>
        <p:grpSpPr bwMode="auto">
          <a:xfrm>
            <a:off x="77950" y="2821127"/>
            <a:ext cx="4494049" cy="2228841"/>
            <a:chOff x="600" y="981"/>
            <a:chExt cx="4538" cy="2767"/>
          </a:xfrm>
        </p:grpSpPr>
        <p:pic>
          <p:nvPicPr>
            <p:cNvPr id="5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 y="981"/>
              <a:ext cx="4435"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3" name="Group 5"/>
            <p:cNvGrpSpPr>
              <a:grpSpLocks/>
            </p:cNvGrpSpPr>
            <p:nvPr/>
          </p:nvGrpSpPr>
          <p:grpSpPr bwMode="auto">
            <a:xfrm>
              <a:off x="600" y="2127"/>
              <a:ext cx="1300" cy="499"/>
              <a:chOff x="57" y="2643"/>
              <a:chExt cx="1210" cy="466"/>
            </a:xfrm>
          </p:grpSpPr>
          <p:sp>
            <p:nvSpPr>
              <p:cNvPr id="5134" name="Line 6"/>
              <p:cNvSpPr>
                <a:spLocks noChangeShapeType="1"/>
              </p:cNvSpPr>
              <p:nvPr/>
            </p:nvSpPr>
            <p:spPr bwMode="auto">
              <a:xfrm>
                <a:off x="204" y="2795"/>
                <a:ext cx="31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5" name="Line 7"/>
              <p:cNvSpPr>
                <a:spLocks noChangeShapeType="1"/>
              </p:cNvSpPr>
              <p:nvPr/>
            </p:nvSpPr>
            <p:spPr bwMode="auto">
              <a:xfrm flipH="1">
                <a:off x="657" y="2795"/>
                <a:ext cx="31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6" name="Text Box 8"/>
              <p:cNvSpPr txBox="1">
                <a:spLocks noChangeArrowheads="1"/>
              </p:cNvSpPr>
              <p:nvPr/>
            </p:nvSpPr>
            <p:spPr bwMode="auto">
              <a:xfrm>
                <a:off x="57" y="2643"/>
                <a:ext cx="30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solidFill>
                      <a:srgbClr val="FF0000"/>
                    </a:solidFill>
                    <a:latin typeface="Times New Roman" pitchFamily="18" charset="0"/>
                  </a:rPr>
                  <a:t>p</a:t>
                </a:r>
              </a:p>
            </p:txBody>
          </p:sp>
          <p:sp>
            <p:nvSpPr>
              <p:cNvPr id="5137" name="Text Box 9"/>
              <p:cNvSpPr txBox="1">
                <a:spLocks noChangeArrowheads="1"/>
              </p:cNvSpPr>
              <p:nvPr/>
            </p:nvSpPr>
            <p:spPr bwMode="auto">
              <a:xfrm>
                <a:off x="962" y="2651"/>
                <a:ext cx="305"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solidFill>
                      <a:srgbClr val="FF0000"/>
                    </a:solidFill>
                    <a:latin typeface="Times New Roman" pitchFamily="18" charset="0"/>
                  </a:rPr>
                  <a:t>p</a:t>
                </a:r>
              </a:p>
            </p:txBody>
          </p:sp>
        </p:grpSp>
      </p:grp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30480"/>
            <a:ext cx="1195278" cy="1169202"/>
          </a:xfrm>
          <a:prstGeom prst="rect">
            <a:avLst/>
          </a:prstGeom>
        </p:spPr>
      </p:pic>
      <p:sp>
        <p:nvSpPr>
          <p:cNvPr id="23" name="Rectangle 3"/>
          <p:cNvSpPr txBox="1">
            <a:spLocks noChangeArrowheads="1"/>
          </p:cNvSpPr>
          <p:nvPr/>
        </p:nvSpPr>
        <p:spPr>
          <a:xfrm>
            <a:off x="4954744" y="1348432"/>
            <a:ext cx="4036855" cy="4151313"/>
          </a:xfrm>
          <a:prstGeom prst="rect">
            <a:avLst/>
          </a:prstGeom>
          <a:solidFill>
            <a:srgbClr val="FFCC00"/>
          </a:solidFill>
          <a:ln>
            <a:solidFill>
              <a:schemeClr val="folHlink"/>
            </a:solidFill>
            <a:miter lim="800000"/>
            <a:headEnd/>
            <a:tailEnd/>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Tx/>
              <a:buNone/>
            </a:pPr>
            <a:endParaRPr lang="en-US" sz="1400" b="1" dirty="0" smtClean="0">
              <a:latin typeface="Times New Roman" panose="02020603050405020304" pitchFamily="18" charset="0"/>
              <a:cs typeface="Times New Roman" panose="02020603050405020304" pitchFamily="18" charset="0"/>
            </a:endParaRPr>
          </a:p>
          <a:p>
            <a:pPr marL="0" indent="0" algn="just">
              <a:lnSpc>
                <a:spcPct val="80000"/>
              </a:lnSpc>
              <a:buFont typeface="Arial" pitchFamily="34" charset="0"/>
              <a:buNone/>
            </a:pPr>
            <a:r>
              <a:rPr lang="ru-RU" sz="1400" b="1" dirty="0" err="1" smtClean="0">
                <a:latin typeface="Times New Roman" panose="02020603050405020304" pitchFamily="18" charset="0"/>
                <a:cs typeface="Times New Roman" panose="02020603050405020304" pitchFamily="18" charset="0"/>
              </a:rPr>
              <a:t>The</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LHCb</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detector</a:t>
            </a:r>
            <a:r>
              <a:rPr lang="en-US" sz="14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forward</a:t>
            </a:r>
            <a:r>
              <a:rPr lang="ru-RU" sz="1400" b="1" dirty="0" smtClean="0">
                <a:latin typeface="Times New Roman" panose="02020603050405020304" pitchFamily="18" charset="0"/>
                <a:cs typeface="Times New Roman" panose="02020603050405020304" pitchFamily="18" charset="0"/>
              </a:rPr>
              <a:t> </a:t>
            </a:r>
            <a:r>
              <a:rPr lang="ru-RU" sz="1400" b="1" dirty="0" err="1" smtClean="0">
                <a:latin typeface="Times New Roman" panose="02020603050405020304" pitchFamily="18" charset="0"/>
                <a:cs typeface="Times New Roman" panose="02020603050405020304" pitchFamily="18" charset="0"/>
              </a:rPr>
              <a:t>spectrometer</a:t>
            </a:r>
            <a:r>
              <a:rPr lang="en-US" sz="1400" b="1" dirty="0" smtClean="0">
                <a:latin typeface="Times New Roman" panose="02020603050405020304" pitchFamily="18" charset="0"/>
                <a:cs typeface="Times New Roman" panose="02020603050405020304" pitchFamily="18" charset="0"/>
              </a:rPr>
              <a:t> with excellent </a:t>
            </a:r>
            <a:r>
              <a:rPr lang="en-US" sz="1400" b="1" dirty="0" err="1" smtClean="0">
                <a:latin typeface="Times New Roman" panose="02020603050405020304" pitchFamily="18" charset="0"/>
                <a:cs typeface="Times New Roman" panose="02020603050405020304" pitchFamily="18" charset="0"/>
              </a:rPr>
              <a:t>characterisitics</a:t>
            </a:r>
            <a:r>
              <a:rPr lang="en-US" sz="1400" b="1" dirty="0" smtClean="0">
                <a:latin typeface="Times New Roman" panose="02020603050405020304" pitchFamily="18" charset="0"/>
                <a:cs typeface="Times New Roman" panose="02020603050405020304" pitchFamily="18" charset="0"/>
              </a:rPr>
              <a:t>  </a:t>
            </a:r>
          </a:p>
          <a:p>
            <a:pPr algn="just">
              <a:lnSpc>
                <a:spcPct val="80000"/>
              </a:lnSpc>
            </a:pPr>
            <a:r>
              <a:rPr lang="en-US" sz="1400" b="1" dirty="0" smtClean="0">
                <a:solidFill>
                  <a:srgbClr val="800080"/>
                </a:solidFill>
                <a:latin typeface="Times New Roman" panose="02020603050405020304" pitchFamily="18" charset="0"/>
                <a:cs typeface="Times New Roman" panose="02020603050405020304" pitchFamily="18" charset="0"/>
              </a:rPr>
              <a:t>Acceptance </a:t>
            </a:r>
            <a:r>
              <a:rPr lang="ru-RU" sz="1400" b="1" dirty="0" smtClean="0">
                <a:solidFill>
                  <a:srgbClr val="800080"/>
                </a:solidFill>
                <a:latin typeface="Times New Roman" panose="02020603050405020304" pitchFamily="18" charset="0"/>
                <a:cs typeface="Times New Roman" panose="02020603050405020304" pitchFamily="18" charset="0"/>
              </a:rPr>
              <a:t>2 &lt; η &lt; 5 </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en-US" sz="1400" b="1" dirty="0" smtClean="0">
                <a:solidFill>
                  <a:srgbClr val="800080"/>
                </a:solidFill>
                <a:latin typeface="Times New Roman" panose="02020603050405020304" pitchFamily="18" charset="0"/>
                <a:cs typeface="Times New Roman" panose="02020603050405020304" pitchFamily="18" charset="0"/>
              </a:rPr>
              <a:t>M</a:t>
            </a:r>
            <a:r>
              <a:rPr lang="ru-RU" sz="1400" b="1" dirty="0" err="1" smtClean="0">
                <a:solidFill>
                  <a:srgbClr val="800080"/>
                </a:solidFill>
                <a:latin typeface="Times New Roman" panose="02020603050405020304" pitchFamily="18" charset="0"/>
                <a:cs typeface="Times New Roman" panose="02020603050405020304" pitchFamily="18" charset="0"/>
              </a:rPr>
              <a:t>omentum</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resolution</a:t>
            </a:r>
            <a:r>
              <a:rPr lang="en-US" sz="1400" b="1" dirty="0" smtClean="0">
                <a:solidFill>
                  <a:srgbClr val="800080"/>
                </a:solidFill>
                <a:latin typeface="Times New Roman" panose="02020603050405020304" pitchFamily="18" charset="0"/>
                <a:cs typeface="Times New Roman" panose="02020603050405020304" pitchFamily="18" charset="0"/>
              </a:rPr>
              <a:t> about 0.5 %</a:t>
            </a:r>
            <a:r>
              <a:rPr lang="ru-RU" sz="1400" b="1" dirty="0" smtClean="0">
                <a:solidFill>
                  <a:srgbClr val="800080"/>
                </a:solidFill>
                <a:latin typeface="Times New Roman" panose="02020603050405020304" pitchFamily="18" charset="0"/>
                <a:cs typeface="Times New Roman" panose="02020603050405020304" pitchFamily="18" charset="0"/>
              </a:rPr>
              <a:t> </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en-US" sz="1400" b="1" dirty="0" smtClean="0">
                <a:solidFill>
                  <a:srgbClr val="800080"/>
                </a:solidFill>
                <a:latin typeface="Times New Roman" panose="02020603050405020304" pitchFamily="18" charset="0"/>
                <a:cs typeface="Times New Roman" panose="02020603050405020304" pitchFamily="18" charset="0"/>
              </a:rPr>
              <a:t>T</a:t>
            </a:r>
            <a:r>
              <a:rPr lang="ru-RU" sz="1400" b="1" dirty="0" err="1" smtClean="0">
                <a:solidFill>
                  <a:srgbClr val="800080"/>
                </a:solidFill>
                <a:latin typeface="Times New Roman" panose="02020603050405020304" pitchFamily="18" charset="0"/>
                <a:cs typeface="Times New Roman" panose="02020603050405020304" pitchFamily="18" charset="0"/>
              </a:rPr>
              <a:t>rack</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reconstruction</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efficiency</a:t>
            </a:r>
            <a:r>
              <a:rPr lang="en-US" sz="1400" b="1" dirty="0" smtClean="0">
                <a:solidFill>
                  <a:srgbClr val="800080"/>
                </a:solidFill>
                <a:latin typeface="Times New Roman" panose="02020603050405020304" pitchFamily="18" charset="0"/>
                <a:cs typeface="Times New Roman" panose="02020603050405020304" pitchFamily="18" charset="0"/>
              </a:rPr>
              <a:t> </a:t>
            </a:r>
            <a:r>
              <a:rPr lang="ru-RU" sz="1400" b="1" dirty="0" smtClean="0">
                <a:solidFill>
                  <a:srgbClr val="800080"/>
                </a:solidFill>
                <a:latin typeface="Times New Roman" panose="02020603050405020304" pitchFamily="18" charset="0"/>
                <a:cs typeface="Times New Roman" panose="02020603050405020304" pitchFamily="18" charset="0"/>
              </a:rPr>
              <a:t>&gt; 96 % </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ru-RU" sz="1400" b="1" dirty="0" smtClean="0">
                <a:solidFill>
                  <a:srgbClr val="800080"/>
                </a:solidFill>
                <a:latin typeface="Times New Roman" panose="02020603050405020304" pitchFamily="18" charset="0"/>
                <a:cs typeface="Times New Roman" panose="02020603050405020304" pitchFamily="18" charset="0"/>
              </a:rPr>
              <a:t> </a:t>
            </a:r>
            <a:r>
              <a:rPr lang="en-US" sz="1400" b="1" dirty="0" smtClean="0">
                <a:solidFill>
                  <a:srgbClr val="800080"/>
                </a:solidFill>
                <a:latin typeface="Times New Roman" panose="02020603050405020304" pitchFamily="18" charset="0"/>
                <a:cs typeface="Times New Roman" panose="02020603050405020304" pitchFamily="18" charset="0"/>
              </a:rPr>
              <a:t>I</a:t>
            </a:r>
            <a:r>
              <a:rPr lang="ru-RU" sz="1400" b="1" dirty="0" err="1" smtClean="0">
                <a:solidFill>
                  <a:srgbClr val="800080"/>
                </a:solidFill>
                <a:latin typeface="Times New Roman" panose="02020603050405020304" pitchFamily="18" charset="0"/>
                <a:cs typeface="Times New Roman" panose="02020603050405020304" pitchFamily="18" charset="0"/>
              </a:rPr>
              <a:t>mpact</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parameter</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resolution</a:t>
            </a:r>
            <a:r>
              <a:rPr lang="ru-RU" sz="1400" b="1" dirty="0" smtClean="0">
                <a:solidFill>
                  <a:srgbClr val="800080"/>
                </a:solidFill>
                <a:latin typeface="Times New Roman" panose="02020603050405020304" pitchFamily="18" charset="0"/>
                <a:cs typeface="Times New Roman" panose="02020603050405020304" pitchFamily="18" charset="0"/>
              </a:rPr>
              <a:t>:</a:t>
            </a:r>
            <a:r>
              <a:rPr lang="en-US" sz="1400" b="1" dirty="0" smtClean="0">
                <a:solidFill>
                  <a:srgbClr val="800080"/>
                </a:solidFill>
                <a:latin typeface="Times New Roman" panose="02020603050405020304" pitchFamily="18" charset="0"/>
                <a:cs typeface="Times New Roman" panose="02020603050405020304" pitchFamily="18" charset="0"/>
              </a:rPr>
              <a:t> ~</a:t>
            </a:r>
            <a:r>
              <a:rPr lang="ru-RU" sz="1400" b="1" dirty="0" smtClean="0">
                <a:solidFill>
                  <a:srgbClr val="800080"/>
                </a:solidFill>
                <a:latin typeface="Times New Roman" panose="02020603050405020304" pitchFamily="18" charset="0"/>
                <a:cs typeface="Times New Roman" panose="02020603050405020304" pitchFamily="18" charset="0"/>
              </a:rPr>
              <a:t> 20 </a:t>
            </a:r>
            <a:r>
              <a:rPr lang="ru-RU" sz="1400" b="1" dirty="0" err="1" smtClean="0">
                <a:solidFill>
                  <a:srgbClr val="800080"/>
                </a:solidFill>
                <a:latin typeface="Times New Roman" panose="02020603050405020304" pitchFamily="18" charset="0"/>
                <a:cs typeface="Times New Roman" panose="02020603050405020304" pitchFamily="18" charset="0"/>
              </a:rPr>
              <a:t>μm</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ru-RU" sz="1400" b="1" dirty="0" smtClean="0">
                <a:solidFill>
                  <a:srgbClr val="800080"/>
                </a:solidFill>
                <a:latin typeface="Times New Roman" panose="02020603050405020304" pitchFamily="18" charset="0"/>
                <a:cs typeface="Times New Roman" panose="02020603050405020304" pitchFamily="18" charset="0"/>
              </a:rPr>
              <a:t> </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en-US" sz="1400" b="1" dirty="0" smtClean="0">
                <a:solidFill>
                  <a:srgbClr val="800080"/>
                </a:solidFill>
                <a:latin typeface="Times New Roman" panose="02020603050405020304" pitchFamily="18" charset="0"/>
                <a:cs typeface="Times New Roman" panose="02020603050405020304" pitchFamily="18" charset="0"/>
              </a:rPr>
              <a:t>D</a:t>
            </a:r>
            <a:r>
              <a:rPr lang="ru-RU" sz="1400" b="1" dirty="0" err="1" smtClean="0">
                <a:solidFill>
                  <a:srgbClr val="800080"/>
                </a:solidFill>
                <a:latin typeface="Times New Roman" panose="02020603050405020304" pitchFamily="18" charset="0"/>
                <a:cs typeface="Times New Roman" panose="02020603050405020304" pitchFamily="18" charset="0"/>
              </a:rPr>
              <a:t>ecay</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time</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resolution</a:t>
            </a:r>
            <a:r>
              <a:rPr lang="ru-RU" sz="1400" b="1" dirty="0" smtClean="0">
                <a:solidFill>
                  <a:srgbClr val="800080"/>
                </a:solidFill>
                <a:latin typeface="Times New Roman" panose="02020603050405020304" pitchFamily="18" charset="0"/>
                <a:cs typeface="Times New Roman" panose="02020603050405020304" pitchFamily="18" charset="0"/>
              </a:rPr>
              <a:t>: </a:t>
            </a:r>
            <a:r>
              <a:rPr lang="en-US" sz="1400" b="1" dirty="0" smtClean="0">
                <a:solidFill>
                  <a:srgbClr val="800080"/>
                </a:solidFill>
                <a:latin typeface="Times New Roman" panose="02020603050405020304" pitchFamily="18" charset="0"/>
                <a:cs typeface="Times New Roman" panose="02020603050405020304" pitchFamily="18" charset="0"/>
              </a:rPr>
              <a:t>~</a:t>
            </a:r>
            <a:r>
              <a:rPr lang="ru-RU" sz="1400" b="1" dirty="0" smtClean="0">
                <a:solidFill>
                  <a:srgbClr val="800080"/>
                </a:solidFill>
                <a:latin typeface="Times New Roman" panose="02020603050405020304" pitchFamily="18" charset="0"/>
                <a:cs typeface="Times New Roman" panose="02020603050405020304" pitchFamily="18" charset="0"/>
              </a:rPr>
              <a:t>45 </a:t>
            </a:r>
            <a:r>
              <a:rPr lang="ru-RU" sz="1400" b="1" dirty="0" err="1" smtClean="0">
                <a:solidFill>
                  <a:srgbClr val="800080"/>
                </a:solidFill>
                <a:latin typeface="Times New Roman" panose="02020603050405020304" pitchFamily="18" charset="0"/>
                <a:cs typeface="Times New Roman" panose="02020603050405020304" pitchFamily="18" charset="0"/>
              </a:rPr>
              <a:t>fs</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en-US" sz="1400" dirty="0" smtClean="0"/>
              <a:t>b-flight length O(cm) well defined by production vertex</a:t>
            </a:r>
            <a:endParaRPr lang="en-US" sz="1400" b="1" dirty="0" smtClean="0">
              <a:solidFill>
                <a:srgbClr val="800080"/>
              </a:solidFill>
              <a:latin typeface="Times New Roman" panose="02020603050405020304" pitchFamily="18" charset="0"/>
              <a:cs typeface="Times New Roman" panose="02020603050405020304" pitchFamily="18" charset="0"/>
            </a:endParaRPr>
          </a:p>
          <a:p>
            <a:pPr marL="0" indent="0" algn="just">
              <a:lnSpc>
                <a:spcPct val="80000"/>
              </a:lnSpc>
              <a:buFont typeface="Arial" pitchFamily="34" charset="0"/>
              <a:buNone/>
            </a:pPr>
            <a:r>
              <a:rPr lang="ru-RU" sz="1400" b="1" dirty="0" smtClean="0">
                <a:solidFill>
                  <a:srgbClr val="800080"/>
                </a:solidFill>
                <a:latin typeface="Times New Roman" panose="02020603050405020304" pitchFamily="18" charset="0"/>
                <a:cs typeface="Times New Roman" panose="02020603050405020304" pitchFamily="18" charset="0"/>
              </a:rPr>
              <a:t> </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en-US" sz="1400" b="1" dirty="0" smtClean="0">
                <a:solidFill>
                  <a:srgbClr val="800080"/>
                </a:solidFill>
                <a:latin typeface="Times New Roman" panose="02020603050405020304" pitchFamily="18" charset="0"/>
                <a:cs typeface="Times New Roman" panose="02020603050405020304" pitchFamily="18" charset="0"/>
              </a:rPr>
              <a:t>I</a:t>
            </a:r>
            <a:r>
              <a:rPr lang="ru-RU" sz="1400" b="1" dirty="0" err="1" smtClean="0">
                <a:solidFill>
                  <a:srgbClr val="800080"/>
                </a:solidFill>
                <a:latin typeface="Times New Roman" panose="02020603050405020304" pitchFamily="18" charset="0"/>
                <a:cs typeface="Times New Roman" panose="02020603050405020304" pitchFamily="18" charset="0"/>
              </a:rPr>
              <a:t>nvariant</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mass</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resolution</a:t>
            </a:r>
            <a:r>
              <a:rPr lang="ru-RU" sz="1400" b="1" dirty="0" smtClean="0">
                <a:solidFill>
                  <a:srgbClr val="800080"/>
                </a:solidFill>
                <a:latin typeface="Times New Roman" panose="02020603050405020304" pitchFamily="18" charset="0"/>
                <a:cs typeface="Times New Roman" panose="02020603050405020304" pitchFamily="18" charset="0"/>
              </a:rPr>
              <a:t>: </a:t>
            </a:r>
          </a:p>
          <a:p>
            <a:pPr lvl="1" algn="just">
              <a:lnSpc>
                <a:spcPct val="80000"/>
              </a:lnSpc>
            </a:pPr>
            <a:r>
              <a:rPr lang="ru-RU" sz="1400" b="1" dirty="0" smtClean="0">
                <a:solidFill>
                  <a:srgbClr val="800080"/>
                </a:solidFill>
                <a:latin typeface="Times New Roman" panose="02020603050405020304" pitchFamily="18" charset="0"/>
                <a:cs typeface="Times New Roman" panose="02020603050405020304" pitchFamily="18" charset="0"/>
              </a:rPr>
              <a:t>~</a:t>
            </a:r>
            <a:r>
              <a:rPr lang="en-US" sz="1400" b="1" dirty="0" smtClean="0">
                <a:solidFill>
                  <a:srgbClr val="800080"/>
                </a:solidFill>
                <a:latin typeface="Times New Roman" panose="02020603050405020304" pitchFamily="18" charset="0"/>
                <a:cs typeface="Times New Roman" panose="02020603050405020304" pitchFamily="18" charset="0"/>
              </a:rPr>
              <a:t>(10-20) </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MeV</a:t>
            </a:r>
            <a:r>
              <a:rPr lang="ru-RU" sz="1400" b="1" dirty="0" smtClean="0">
                <a:solidFill>
                  <a:srgbClr val="800080"/>
                </a:solidFill>
                <a:latin typeface="Times New Roman" panose="02020603050405020304" pitchFamily="18" charset="0"/>
                <a:cs typeface="Times New Roman" panose="02020603050405020304" pitchFamily="18" charset="0"/>
              </a:rPr>
              <a:t>/c</a:t>
            </a:r>
            <a:r>
              <a:rPr lang="en-US" sz="1400" b="1" baseline="30000" dirty="0" smtClean="0">
                <a:solidFill>
                  <a:srgbClr val="800080"/>
                </a:solidFill>
                <a:latin typeface="Times New Roman" panose="02020603050405020304" pitchFamily="18" charset="0"/>
                <a:cs typeface="Times New Roman" panose="02020603050405020304" pitchFamily="18" charset="0"/>
              </a:rPr>
              <a:t>2</a:t>
            </a:r>
          </a:p>
          <a:p>
            <a:pPr lvl="1" algn="just">
              <a:lnSpc>
                <a:spcPct val="80000"/>
              </a:lnSpc>
            </a:pP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pPr>
            <a:r>
              <a:rPr lang="ru-RU" sz="1400" b="1" dirty="0" err="1" smtClean="0">
                <a:solidFill>
                  <a:srgbClr val="800080"/>
                </a:solidFill>
                <a:latin typeface="Times New Roman" panose="02020603050405020304" pitchFamily="18" charset="0"/>
                <a:cs typeface="Times New Roman" panose="02020603050405020304" pitchFamily="18" charset="0"/>
              </a:rPr>
              <a:t>Ring-Imaging</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Cherenkov</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Detectors</a:t>
            </a:r>
            <a:r>
              <a:rPr lang="ru-RU" sz="1400" b="1" dirty="0" smtClean="0">
                <a:solidFill>
                  <a:srgbClr val="800080"/>
                </a:solidFill>
                <a:latin typeface="Times New Roman" panose="02020603050405020304" pitchFamily="18" charset="0"/>
                <a:cs typeface="Times New Roman" panose="02020603050405020304" pitchFamily="18" charset="0"/>
              </a:rPr>
              <a:t> </a:t>
            </a:r>
            <a:r>
              <a:rPr lang="en-US" sz="1400" b="1" dirty="0" smtClean="0">
                <a:solidFill>
                  <a:srgbClr val="800080"/>
                </a:solidFill>
                <a:latin typeface="Times New Roman" panose="02020603050405020304" pitchFamily="18" charset="0"/>
                <a:cs typeface="Times New Roman" panose="02020603050405020304" pitchFamily="18" charset="0"/>
              </a:rPr>
              <a:t>and Muon system  -  </a:t>
            </a:r>
            <a:r>
              <a:rPr lang="ru-RU" sz="1400" b="1" dirty="0" err="1" smtClean="0">
                <a:solidFill>
                  <a:srgbClr val="800080"/>
                </a:solidFill>
                <a:latin typeface="Times New Roman" panose="02020603050405020304" pitchFamily="18" charset="0"/>
                <a:cs typeface="Times New Roman" panose="02020603050405020304" pitchFamily="18" charset="0"/>
              </a:rPr>
              <a:t>particle</a:t>
            </a:r>
            <a:r>
              <a:rPr lang="ru-RU" sz="1400" b="1" dirty="0" smtClean="0">
                <a:solidFill>
                  <a:srgbClr val="800080"/>
                </a:solidFill>
                <a:latin typeface="Times New Roman" panose="02020603050405020304" pitchFamily="18" charset="0"/>
                <a:cs typeface="Times New Roman" panose="02020603050405020304" pitchFamily="18" charset="0"/>
              </a:rPr>
              <a:t> </a:t>
            </a:r>
            <a:r>
              <a:rPr lang="ru-RU" sz="1400" b="1" dirty="0" err="1" smtClean="0">
                <a:solidFill>
                  <a:srgbClr val="800080"/>
                </a:solidFill>
                <a:latin typeface="Times New Roman" panose="02020603050405020304" pitchFamily="18" charset="0"/>
                <a:cs typeface="Times New Roman" panose="02020603050405020304" pitchFamily="18" charset="0"/>
              </a:rPr>
              <a:t>identification</a:t>
            </a:r>
            <a:endParaRPr lang="en-US" sz="1400" b="1" dirty="0" smtClean="0">
              <a:solidFill>
                <a:srgbClr val="800080"/>
              </a:solidFill>
              <a:latin typeface="Times New Roman" panose="02020603050405020304" pitchFamily="18" charset="0"/>
              <a:cs typeface="Times New Roman" panose="02020603050405020304" pitchFamily="18" charset="0"/>
            </a:endParaRPr>
          </a:p>
          <a:p>
            <a:pPr algn="just">
              <a:lnSpc>
                <a:spcPct val="80000"/>
              </a:lnSpc>
              <a:buFontTx/>
              <a:buNone/>
            </a:pPr>
            <a:r>
              <a:rPr lang="en-US" sz="1400" b="1" dirty="0" smtClean="0">
                <a:solidFill>
                  <a:srgbClr val="800080"/>
                </a:solidFill>
                <a:latin typeface="Times New Roman" panose="02020603050405020304" pitchFamily="18" charset="0"/>
                <a:cs typeface="Times New Roman" panose="02020603050405020304" pitchFamily="18" charset="0"/>
              </a:rPr>
              <a:t>           (PID efficiency &gt; 90%)</a:t>
            </a:r>
          </a:p>
        </p:txBody>
      </p:sp>
      <p:sp>
        <p:nvSpPr>
          <p:cNvPr id="2" name="Номер слайда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511735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b="1" dirty="0" smtClean="0">
                <a:latin typeface="Times New Roman" panose="02020603050405020304" pitchFamily="18" charset="0"/>
                <a:cs typeface="Times New Roman" panose="02020603050405020304" pitchFamily="18" charset="0"/>
              </a:rPr>
              <a:t>INR NAS UKRAINE IN </a:t>
            </a:r>
            <a:r>
              <a:rPr lang="en-US" sz="2000" b="1" dirty="0" err="1">
                <a:latin typeface="Times New Roman" panose="02020603050405020304" pitchFamily="18" charset="0"/>
                <a:cs typeface="Times New Roman" panose="02020603050405020304" pitchFamily="18" charset="0"/>
              </a:rPr>
              <a:t>LHCb</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EXPERIMENT </a:t>
            </a:r>
            <a:r>
              <a:rPr lang="en-US" sz="2000" b="1" dirty="0">
                <a:latin typeface="Times New Roman" panose="02020603050405020304" pitchFamily="18" charset="0"/>
                <a:cs typeface="Times New Roman" panose="02020603050405020304" pitchFamily="18" charset="0"/>
              </a:rPr>
              <a:t>(CERN</a:t>
            </a:r>
            <a:r>
              <a:rPr lang="en-US" sz="2000" b="1" dirty="0" smtClean="0">
                <a:latin typeface="Times New Roman" panose="02020603050405020304" pitchFamily="18" charset="0"/>
                <a:cs typeface="Times New Roman" panose="02020603050405020304" pitchFamily="18" charset="0"/>
              </a:rPr>
              <a:t>)</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ACHIEVEMENTS AND CHALLENGES 2024</a:t>
            </a:r>
            <a:endParaRPr lang="ru-RU" sz="2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153400" cy="4525963"/>
          </a:xfrm>
        </p:spPr>
        <p:txBody>
          <a:bodyPr>
            <a:normAutofit lnSpcReduction="10000"/>
          </a:bodyPr>
          <a:lstStyle/>
          <a:p>
            <a:pPr marL="457200" indent="-457200" algn="ctr">
              <a:buAutoNum type="arabicPeriod"/>
            </a:pPr>
            <a:r>
              <a:rPr lang="en-US" sz="2400" b="1" dirty="0" smtClean="0">
                <a:latin typeface="Times New Roman" panose="02020603050405020304" pitchFamily="18" charset="0"/>
                <a:cs typeface="Times New Roman" panose="02020603050405020304" pitchFamily="18" charset="0"/>
              </a:rPr>
              <a:t>Search </a:t>
            </a:r>
            <a:r>
              <a:rPr lang="en-US" sz="2400" b="1" dirty="0">
                <a:latin typeface="Times New Roman" panose="02020603050405020304" pitchFamily="18" charset="0"/>
                <a:cs typeface="Times New Roman" panose="02020603050405020304" pitchFamily="18" charset="0"/>
              </a:rPr>
              <a:t>for </a:t>
            </a:r>
            <a:r>
              <a:rPr lang="en-US" sz="2400" b="1" dirty="0" smtClean="0">
                <a:latin typeface="Times New Roman" panose="02020603050405020304" pitchFamily="18" charset="0"/>
                <a:cs typeface="Times New Roman" panose="02020603050405020304" pitchFamily="18" charset="0"/>
              </a:rPr>
              <a:t>phase transitions</a:t>
            </a:r>
          </a:p>
          <a:p>
            <a:pPr marL="0" indent="0" algn="ctr">
              <a:buNone/>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"Hadrons-&gt;Quark-gluon plasma (QGP) -&gt;Hadrons". </a:t>
            </a:r>
            <a:endParaRPr lang="uk-UA" sz="24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Theory predictions -&gt;  </a:t>
            </a:r>
            <a:r>
              <a:rPr lang="en-US" sz="1800" b="1" dirty="0">
                <a:latin typeface="Times New Roman" panose="02020603050405020304" pitchFamily="18" charset="0"/>
                <a:cs typeface="Times New Roman" panose="02020603050405020304" pitchFamily="18" charset="0"/>
              </a:rPr>
              <a:t>the </a:t>
            </a:r>
            <a:r>
              <a:rPr lang="en-US" sz="1800" b="1" dirty="0" smtClean="0">
                <a:latin typeface="Times New Roman" panose="02020603050405020304" pitchFamily="18" charset="0"/>
                <a:cs typeface="Times New Roman" panose="02020603050405020304" pitchFamily="18" charset="0"/>
              </a:rPr>
              <a:t>enhancement </a:t>
            </a:r>
            <a:r>
              <a:rPr lang="en-US" sz="1800" b="1" dirty="0">
                <a:latin typeface="Times New Roman" panose="02020603050405020304" pitchFamily="18" charset="0"/>
                <a:cs typeface="Times New Roman" panose="02020603050405020304" pitchFamily="18" charset="0"/>
              </a:rPr>
              <a:t>in the </a:t>
            </a:r>
            <a:r>
              <a:rPr lang="en-US" sz="1800" b="1" dirty="0" smtClean="0">
                <a:latin typeface="Times New Roman" panose="02020603050405020304" pitchFamily="18" charset="0"/>
                <a:cs typeface="Times New Roman" panose="02020603050405020304" pitchFamily="18" charset="0"/>
              </a:rPr>
              <a:t> strangeness yield - &gt;</a:t>
            </a:r>
            <a:r>
              <a:rPr lang="en-US" sz="2000" b="1" dirty="0" smtClean="0">
                <a:latin typeface="Times New Roman" panose="02020603050405020304" pitchFamily="18" charset="0"/>
                <a:cs typeface="Times New Roman" panose="02020603050405020304" pitchFamily="18" charset="0"/>
              </a:rPr>
              <a:t>evidence </a:t>
            </a:r>
            <a:r>
              <a:rPr lang="en-US" sz="2000" b="1" dirty="0">
                <a:latin typeface="Times New Roman" panose="02020603050405020304" pitchFamily="18" charset="0"/>
                <a:cs typeface="Times New Roman" panose="02020603050405020304" pitchFamily="18" charset="0"/>
              </a:rPr>
              <a:t>of a phase transition to QGP [1. 2]. </a:t>
            </a:r>
            <a:endParaRPr lang="en-US" sz="2000" b="1" dirty="0" smtClean="0">
              <a:latin typeface="Times New Roman" panose="02020603050405020304" pitchFamily="18" charset="0"/>
              <a:cs typeface="Times New Roman" panose="02020603050405020304" pitchFamily="18" charset="0"/>
            </a:endParaRPr>
          </a:p>
          <a:p>
            <a:pPr marL="0" indent="0">
              <a:buNone/>
            </a:pPr>
            <a:endParaRPr lang="en-US" sz="1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Our measurements : Multi-differential </a:t>
            </a:r>
            <a:r>
              <a:rPr lang="en-US" sz="1800" b="1" dirty="0">
                <a:latin typeface="Times New Roman" panose="02020603050405020304" pitchFamily="18" charset="0"/>
                <a:cs typeface="Times New Roman" panose="02020603050405020304" pitchFamily="18" charset="0"/>
              </a:rPr>
              <a:t>cross sections </a:t>
            </a:r>
            <a:r>
              <a:rPr lang="en-US" sz="1800" b="1" dirty="0" smtClean="0">
                <a:latin typeface="Times New Roman" panose="02020603050405020304" pitchFamily="18" charset="0"/>
                <a:cs typeface="Times New Roman" panose="02020603050405020304" pitchFamily="18" charset="0"/>
              </a:rPr>
              <a:t>for strange  </a:t>
            </a:r>
            <a:r>
              <a:rPr lang="en-US" sz="1800" b="1" dirty="0">
                <a:latin typeface="Times New Roman" panose="02020603050405020304" pitchFamily="18" charset="0"/>
                <a:cs typeface="Times New Roman" panose="02020603050405020304" pitchFamily="18" charset="0"/>
              </a:rPr>
              <a:t>Ks-mesons and Λ-baryons </a:t>
            </a:r>
            <a:r>
              <a:rPr lang="en-US" sz="1800" b="1" dirty="0" smtClean="0">
                <a:latin typeface="Times New Roman" panose="02020603050405020304" pitchFamily="18" charset="0"/>
                <a:cs typeface="Times New Roman" panose="02020603050405020304" pitchFamily="18" charset="0"/>
              </a:rPr>
              <a:t>in </a:t>
            </a:r>
            <a:r>
              <a:rPr lang="en-US" sz="1800" b="1" dirty="0">
                <a:latin typeface="Times New Roman" panose="02020603050405020304" pitchFamily="18" charset="0"/>
                <a:cs typeface="Times New Roman" panose="02020603050405020304" pitchFamily="18" charset="0"/>
              </a:rPr>
              <a:t>collisions of protons and lead nuclei at an energy of </a:t>
            </a:r>
            <a:r>
              <a:rPr lang="en-US" sz="1800" b="1" dirty="0" smtClean="0">
                <a:latin typeface="Times New Roman" panose="02020603050405020304" pitchFamily="18" charset="0"/>
                <a:cs typeface="Times New Roman" panose="02020603050405020304" pitchFamily="18" charset="0"/>
              </a:rPr>
              <a:t>5. </a:t>
            </a:r>
            <a:r>
              <a:rPr lang="en-US" sz="1800" b="1" dirty="0" err="1" smtClean="0">
                <a:latin typeface="Times New Roman" panose="02020603050405020304" pitchFamily="18" charset="0"/>
                <a:cs typeface="Times New Roman" panose="02020603050405020304" pitchFamily="18" charset="0"/>
              </a:rPr>
              <a:t>TeV</a:t>
            </a:r>
            <a:r>
              <a:rPr lang="en-US" sz="1800" b="1" dirty="0">
                <a:latin typeface="Times New Roman" panose="02020603050405020304" pitchFamily="18" charset="0"/>
                <a:cs typeface="Times New Roman" panose="02020603050405020304" pitchFamily="18" charset="0"/>
              </a:rPr>
              <a:t>.</a:t>
            </a:r>
            <a:r>
              <a:rPr lang="en-US" sz="1800" b="1" dirty="0" smtClean="0">
                <a:latin typeface="Times New Roman" panose="02020603050405020304" pitchFamily="18" charset="0"/>
                <a:cs typeface="Times New Roman" panose="02020603050405020304" pitchFamily="18" charset="0"/>
              </a:rPr>
              <a:t> </a:t>
            </a:r>
          </a:p>
          <a:p>
            <a:pPr marL="0" indent="0">
              <a:buNone/>
            </a:pPr>
            <a:endParaRPr lang="en-US" sz="1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The results (events over transverse </a:t>
            </a:r>
            <a:r>
              <a:rPr lang="en-US" sz="1800" b="1" dirty="0">
                <a:latin typeface="Times New Roman" panose="02020603050405020304" pitchFamily="18" charset="0"/>
                <a:cs typeface="Times New Roman" panose="02020603050405020304" pitchFamily="18" charset="0"/>
              </a:rPr>
              <a:t>momentum, </a:t>
            </a:r>
            <a:r>
              <a:rPr lang="en-US" sz="1800" b="1" dirty="0" smtClean="0">
                <a:latin typeface="Times New Roman" panose="02020603050405020304" pitchFamily="18" charset="0"/>
                <a:cs typeface="Times New Roman" panose="02020603050405020304" pitchFamily="18" charset="0"/>
              </a:rPr>
              <a:t>rapidity, </a:t>
            </a:r>
            <a:r>
              <a:rPr lang="en-US" sz="1800" b="1" dirty="0">
                <a:latin typeface="Times New Roman" panose="02020603050405020304" pitchFamily="18" charset="0"/>
                <a:cs typeface="Times New Roman" panose="02020603050405020304" pitchFamily="18" charset="0"/>
              </a:rPr>
              <a:t>multiplicity) demonstrate </a:t>
            </a:r>
            <a:r>
              <a:rPr lang="en-US" sz="1800" b="1" dirty="0" smtClean="0">
                <a:latin typeface="Times New Roman" panose="02020603050405020304" pitchFamily="18" charset="0"/>
                <a:cs typeface="Times New Roman" panose="02020603050405020304" pitchFamily="18" charset="0"/>
              </a:rPr>
              <a:t>non-trivial behavior.</a:t>
            </a:r>
          </a:p>
          <a:p>
            <a:pPr>
              <a:buFont typeface="Wingdings" panose="05000000000000000000" pitchFamily="2" charset="2"/>
              <a:buChar char="Ø"/>
            </a:pPr>
            <a:endParaRPr lang="en-US" sz="1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b="1" dirty="0" smtClean="0">
                <a:latin typeface="Times New Roman" panose="02020603050405020304" pitchFamily="18" charset="0"/>
                <a:cs typeface="Times New Roman" panose="02020603050405020304" pitchFamily="18" charset="0"/>
              </a:rPr>
              <a:t>CONCLUSION: Theoretical </a:t>
            </a:r>
            <a:r>
              <a:rPr lang="en-US" sz="1800" b="1" dirty="0">
                <a:latin typeface="Times New Roman" panose="02020603050405020304" pitchFamily="18" charset="0"/>
                <a:cs typeface="Times New Roman" panose="02020603050405020304" pitchFamily="18" charset="0"/>
              </a:rPr>
              <a:t>predictions </a:t>
            </a:r>
            <a:r>
              <a:rPr lang="en-US" sz="1800" b="1" dirty="0" smtClean="0">
                <a:latin typeface="Times New Roman" panose="02020603050405020304" pitchFamily="18" charset="0"/>
                <a:cs typeface="Times New Roman" panose="02020603050405020304" pitchFamily="18" charset="0"/>
              </a:rPr>
              <a:t>on strange hadrons enhancement, </a:t>
            </a:r>
            <a:r>
              <a:rPr lang="en-US" sz="1800" b="1" dirty="0">
                <a:latin typeface="Times New Roman" panose="02020603050405020304" pitchFamily="18" charset="0"/>
                <a:cs typeface="Times New Roman" panose="02020603050405020304" pitchFamily="18" charset="0"/>
              </a:rPr>
              <a:t>as evidence of a phase transition to the QGP, are not consistent with multidimensional experimental </a:t>
            </a:r>
            <a:r>
              <a:rPr lang="en-US" sz="1800" b="1" dirty="0" smtClean="0">
                <a:latin typeface="Times New Roman" panose="02020603050405020304" pitchFamily="18" charset="0"/>
                <a:cs typeface="Times New Roman" panose="02020603050405020304" pitchFamily="18" charset="0"/>
              </a:rPr>
              <a:t>results (next slides).</a:t>
            </a:r>
            <a:endParaRPr lang="ru-RU" sz="1800"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82829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230" y="1373927"/>
            <a:ext cx="6830738" cy="752842"/>
          </a:xfrm>
          <a:prstGeom prst="rect">
            <a:avLst/>
          </a:prstGeom>
        </p:spPr>
        <p:txBody>
          <a:bodyPr spcFirstLastPara="1" vert="horz" wrap="square" lIns="91425" tIns="91425" rIns="91425" bIns="91425" rtlCol="0" anchor="ctr" anchorCtr="0">
            <a:noAutofit/>
          </a:bodyPr>
          <a:lstStyle/>
          <a:p>
            <a:pPr>
              <a:spcBef>
                <a:spcPts val="0"/>
              </a:spcBef>
            </a:pPr>
            <a:r>
              <a:rPr lang="en" sz="2000" b="1" dirty="0">
                <a:latin typeface="Times New Roman" panose="02020603050405020304" pitchFamily="18" charset="0"/>
                <a:cs typeface="Times New Roman" panose="02020603050405020304" pitchFamily="18" charset="0"/>
              </a:rPr>
              <a:t>V</a:t>
            </a:r>
            <a:r>
              <a:rPr lang="en" sz="2000" b="1" baseline="30000" dirty="0">
                <a:latin typeface="Times New Roman" panose="02020603050405020304" pitchFamily="18" charset="0"/>
                <a:cs typeface="Times New Roman" panose="02020603050405020304" pitchFamily="18" charset="0"/>
              </a:rPr>
              <a:t>0  </a:t>
            </a:r>
            <a:r>
              <a:rPr lang="en" sz="2000" b="1" dirty="0" smtClean="0">
                <a:latin typeface="Times New Roman" panose="02020603050405020304" pitchFamily="18" charset="0"/>
                <a:cs typeface="Times New Roman" panose="02020603050405020304" pitchFamily="18" charset="0"/>
              </a:rPr>
              <a:t> -  neutral mesons, baryons –anfi-baryons production</a:t>
            </a:r>
            <a:br>
              <a:rPr lang="en" sz="2000" b="1" dirty="0" smtClean="0">
                <a:latin typeface="Times New Roman" panose="02020603050405020304" pitchFamily="18" charset="0"/>
                <a:cs typeface="Times New Roman" panose="02020603050405020304" pitchFamily="18" charset="0"/>
              </a:rPr>
            </a:br>
            <a:r>
              <a:rPr lang="en" sz="2000" b="1" dirty="0" smtClean="0">
                <a:latin typeface="Times New Roman" panose="02020603050405020304" pitchFamily="18" charset="0"/>
                <a:cs typeface="Times New Roman" panose="02020603050405020304" pitchFamily="18" charset="0"/>
              </a:rPr>
              <a:t> in p-Pb collisions at 5 and 8 TeV (preliminary).</a:t>
            </a:r>
            <a:endParaRPr sz="2000" b="1" dirty="0">
              <a:latin typeface="Times New Roman" panose="02020603050405020304" pitchFamily="18" charset="0"/>
              <a:cs typeface="Times New Roman" panose="02020603050405020304" pitchFamily="18" charset="0"/>
            </a:endParaRPr>
          </a:p>
        </p:txBody>
      </p:sp>
      <p:pic>
        <p:nvPicPr>
          <p:cNvPr id="130" name="Google Shape;130;p17"/>
          <p:cNvPicPr preferRelativeResize="0"/>
          <p:nvPr/>
        </p:nvPicPr>
        <p:blipFill>
          <a:blip r:embed="rId3">
            <a:alphaModFix/>
          </a:blip>
          <a:stretch>
            <a:fillRect/>
          </a:stretch>
        </p:blipFill>
        <p:spPr>
          <a:xfrm>
            <a:off x="4352663" y="2384988"/>
            <a:ext cx="4036628" cy="2596365"/>
          </a:xfrm>
          <a:prstGeom prst="rect">
            <a:avLst/>
          </a:prstGeom>
          <a:noFill/>
          <a:ln>
            <a:noFill/>
          </a:ln>
        </p:spPr>
      </p:pic>
      <p:sp>
        <p:nvSpPr>
          <p:cNvPr id="2" name="Нижний колонтитул 1"/>
          <p:cNvSpPr>
            <a:spLocks noGrp="1"/>
          </p:cNvSpPr>
          <p:nvPr>
            <p:ph type="ftr" sz="quarter" idx="11"/>
          </p:nvPr>
        </p:nvSpPr>
        <p:spPr/>
        <p:txBody>
          <a:bodyPr/>
          <a:lstStyle/>
          <a:p>
            <a:r>
              <a:rPr lang="en-US" smtClean="0"/>
              <a:t>V. Pugatch .KINR Conference -2025</a:t>
            </a:r>
            <a:endParaRPr lang="en-US" dirty="0"/>
          </a:p>
        </p:txBody>
      </p:sp>
      <p:sp>
        <p:nvSpPr>
          <p:cNvPr id="9" name="Заголовок 1"/>
          <p:cNvSpPr txBox="1">
            <a:spLocks/>
          </p:cNvSpPr>
          <p:nvPr/>
        </p:nvSpPr>
        <p:spPr>
          <a:xfrm>
            <a:off x="867500" y="206355"/>
            <a:ext cx="6858000" cy="102180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KINR at </a:t>
            </a:r>
            <a:r>
              <a:rPr lang="en-US" sz="2800" b="1" dirty="0" err="1" smtClean="0">
                <a:latin typeface="Times New Roman" panose="02020603050405020304" pitchFamily="18" charset="0"/>
                <a:cs typeface="Times New Roman" panose="02020603050405020304" pitchFamily="18" charset="0"/>
              </a:rPr>
              <a:t>LHCb</a:t>
            </a:r>
            <a:r>
              <a:rPr lang="en-US" sz="2800" b="1" dirty="0" smtClean="0">
                <a:latin typeface="Times New Roman" panose="02020603050405020304" pitchFamily="18" charset="0"/>
                <a:cs typeface="Times New Roman" panose="02020603050405020304" pitchFamily="18" charset="0"/>
              </a:rPr>
              <a:t>. Current activity (2024) Physics Data Analysis</a:t>
            </a:r>
            <a:endParaRPr lang="ru-RU" sz="2800" b="1" dirty="0"/>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30480"/>
            <a:ext cx="1195278" cy="1169202"/>
          </a:xfrm>
          <a:prstGeom prst="rect">
            <a:avLst/>
          </a:prstGeom>
        </p:spPr>
      </p:pic>
      <p:sp>
        <p:nvSpPr>
          <p:cNvPr id="12" name="Text Box 5"/>
          <p:cNvSpPr txBox="1">
            <a:spLocks noChangeArrowheads="1"/>
          </p:cNvSpPr>
          <p:nvPr/>
        </p:nvSpPr>
        <p:spPr bwMode="auto">
          <a:xfrm>
            <a:off x="109900" y="5058661"/>
            <a:ext cx="8485526" cy="1212640"/>
          </a:xfrm>
          <a:prstGeom prst="rect">
            <a:avLst/>
          </a:prstGeom>
          <a:solidFill>
            <a:schemeClr val="tx2">
              <a:lumMod val="40000"/>
              <a:lumOff val="60000"/>
            </a:schemeClr>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20000"/>
              </a:spcBef>
            </a:pPr>
            <a:r>
              <a:rPr lang="ru-RU" sz="2800" b="1" dirty="0" err="1" smtClean="0">
                <a:solidFill>
                  <a:srgbClr val="CC3300"/>
                </a:solidFill>
                <a:latin typeface="Times New Roman" panose="02020603050405020304" pitchFamily="18" charset="0"/>
                <a:cs typeface="Times New Roman" panose="02020603050405020304" pitchFamily="18" charset="0"/>
              </a:rPr>
              <a:t>LHCb</a:t>
            </a:r>
            <a:r>
              <a:rPr lang="ru-RU"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Motivation: Study QCD Phase diagram – </a:t>
            </a:r>
          </a:p>
          <a:p>
            <a:pPr algn="ctr" eaLnBrk="1" hangingPunct="1">
              <a:lnSpc>
                <a:spcPct val="80000"/>
              </a:lnSpc>
              <a:spcBef>
                <a:spcPct val="20000"/>
              </a:spcBef>
            </a:pPr>
            <a:r>
              <a:rPr lang="en-US" sz="2800" b="1" dirty="0" smtClean="0">
                <a:latin typeface="Times New Roman" panose="02020603050405020304" pitchFamily="18" charset="0"/>
                <a:cs typeface="Times New Roman" panose="02020603050405020304" pitchFamily="18" charset="0"/>
              </a:rPr>
              <a:t>“cold nuclear matter effects” on the way to establish a tool for observation of quark-gluon phase  effects. </a:t>
            </a:r>
            <a:endParaRPr lang="en-US" sz="2800" dirty="0"/>
          </a:p>
        </p:txBody>
      </p:sp>
      <p:pic>
        <p:nvPicPr>
          <p:cNvPr id="14" name="Google Shape;81;p14"/>
          <p:cNvPicPr preferRelativeResize="0"/>
          <p:nvPr/>
        </p:nvPicPr>
        <p:blipFill rotWithShape="1">
          <a:blip r:embed="rId5">
            <a:alphaModFix/>
          </a:blip>
          <a:srcRect/>
          <a:stretch/>
        </p:blipFill>
        <p:spPr>
          <a:xfrm>
            <a:off x="533400" y="2396418"/>
            <a:ext cx="3352800" cy="2581125"/>
          </a:xfrm>
          <a:prstGeom prst="rect">
            <a:avLst/>
          </a:prstGeom>
          <a:noFill/>
          <a:ln>
            <a:noFill/>
          </a:ln>
        </p:spPr>
      </p:pic>
      <p:pic>
        <p:nvPicPr>
          <p:cNvPr id="15" name="Google Shape;112;p16"/>
          <p:cNvPicPr preferRelativeResize="0"/>
          <p:nvPr/>
        </p:nvPicPr>
        <p:blipFill rotWithShape="1">
          <a:blip r:embed="rId6">
            <a:alphaModFix/>
          </a:blip>
          <a:srcRect/>
          <a:stretch/>
        </p:blipFill>
        <p:spPr>
          <a:xfrm>
            <a:off x="6953851" y="1273065"/>
            <a:ext cx="1844040" cy="898611"/>
          </a:xfrm>
          <a:prstGeom prst="rect">
            <a:avLst/>
          </a:prstGeom>
          <a:noFill/>
          <a:ln>
            <a:noFill/>
          </a:ln>
        </p:spPr>
      </p:pic>
      <p:sp>
        <p:nvSpPr>
          <p:cNvPr id="3" name="Номер слайда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56982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b="1" dirty="0">
                <a:latin typeface="Times New Roman" panose="02020603050405020304" pitchFamily="18" charset="0"/>
                <a:cs typeface="Times New Roman" panose="02020603050405020304" pitchFamily="18" charset="0"/>
              </a:rPr>
              <a:t>Our measurements : Multi-differential cross sections for strange  Ks-mesons and Λ-baryons </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in </a:t>
            </a:r>
            <a:r>
              <a:rPr lang="en-US" sz="2400" b="1" dirty="0">
                <a:latin typeface="Times New Roman" panose="02020603050405020304" pitchFamily="18" charset="0"/>
                <a:cs typeface="Times New Roman" panose="02020603050405020304" pitchFamily="18" charset="0"/>
              </a:rPr>
              <a:t>collisions of protons and lead nuclei at an energy of 5. </a:t>
            </a:r>
            <a:r>
              <a:rPr lang="en-US" sz="2400" b="1" dirty="0" err="1">
                <a:latin typeface="Times New Roman" panose="02020603050405020304" pitchFamily="18" charset="0"/>
                <a:cs typeface="Times New Roman" panose="02020603050405020304" pitchFamily="18" charset="0"/>
              </a:rPr>
              <a:t>TeV</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a:stretch>
            <a:fillRect/>
          </a:stretch>
        </p:blipFill>
        <p:spPr>
          <a:xfrm>
            <a:off x="533400" y="1600200"/>
            <a:ext cx="3886200" cy="2846629"/>
          </a:xfrm>
          <a:prstGeom prst="rect">
            <a:avLst/>
          </a:prstGeom>
        </p:spPr>
      </p:pic>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6</a:t>
            </a:fld>
            <a:endParaRPr lang="en-US"/>
          </a:p>
        </p:txBody>
      </p:sp>
      <p:sp>
        <p:nvSpPr>
          <p:cNvPr id="7" name="Прямоугольник 6"/>
          <p:cNvSpPr/>
          <p:nvPr/>
        </p:nvSpPr>
        <p:spPr>
          <a:xfrm>
            <a:off x="381000" y="4419600"/>
            <a:ext cx="4572000" cy="584775"/>
          </a:xfrm>
          <a:prstGeom prst="rect">
            <a:avLst/>
          </a:prstGeom>
        </p:spPr>
        <p:txBody>
          <a:bodyPr>
            <a:spAutoFit/>
          </a:bodyPr>
          <a:lstStyle/>
          <a:p>
            <a:pPr algn="ctr"/>
            <a:r>
              <a:rPr lang="en-US" sz="1600" b="1" dirty="0">
                <a:solidFill>
                  <a:srgbClr val="F5B500"/>
                </a:solidFill>
                <a:latin typeface="Times New Roman" panose="02020603050405020304" pitchFamily="18" charset="0"/>
                <a:cs typeface="Times New Roman" panose="02020603050405020304" pitchFamily="18" charset="0"/>
              </a:rPr>
              <a:t>Double differential V0 production cross sections in </a:t>
            </a:r>
            <a:r>
              <a:rPr lang="en-US" sz="1600" b="1" dirty="0" err="1">
                <a:solidFill>
                  <a:srgbClr val="F5B500"/>
                </a:solidFill>
                <a:latin typeface="Times New Roman" panose="02020603050405020304" pitchFamily="18" charset="0"/>
                <a:cs typeface="Times New Roman" panose="02020603050405020304" pitchFamily="18" charset="0"/>
              </a:rPr>
              <a:t>pPb</a:t>
            </a:r>
            <a:r>
              <a:rPr lang="en-US" sz="1600" b="1" dirty="0">
                <a:solidFill>
                  <a:srgbClr val="F5B500"/>
                </a:solidFill>
                <a:latin typeface="Times New Roman" panose="02020603050405020304" pitchFamily="18" charset="0"/>
                <a:cs typeface="Times New Roman" panose="02020603050405020304" pitchFamily="18" charset="0"/>
              </a:rPr>
              <a:t>/</a:t>
            </a:r>
            <a:r>
              <a:rPr lang="en-US" sz="1600" b="1" dirty="0" err="1">
                <a:solidFill>
                  <a:srgbClr val="F5B500"/>
                </a:solidFill>
                <a:latin typeface="Times New Roman" panose="02020603050405020304" pitchFamily="18" charset="0"/>
                <a:cs typeface="Times New Roman" panose="02020603050405020304" pitchFamily="18" charset="0"/>
              </a:rPr>
              <a:t>Pb</a:t>
            </a:r>
            <a:r>
              <a:rPr lang="en-US" sz="1600" b="1" dirty="0">
                <a:solidFill>
                  <a:srgbClr val="F5B500"/>
                </a:solidFill>
                <a:latin typeface="Times New Roman" panose="02020603050405020304" pitchFamily="18" charset="0"/>
                <a:cs typeface="Times New Roman" panose="02020603050405020304" pitchFamily="18" charset="0"/>
              </a:rPr>
              <a:t>-p collisions</a:t>
            </a:r>
            <a:endParaRPr lang="ru-RU" sz="1600" dirty="0">
              <a:latin typeface="Times New Roman" panose="02020603050405020304" pitchFamily="18" charset="0"/>
              <a:cs typeface="Times New Roman" panose="02020603050405020304" pitchFamily="18" charset="0"/>
            </a:endParaRPr>
          </a:p>
        </p:txBody>
      </p:sp>
      <p:pic>
        <p:nvPicPr>
          <p:cNvPr id="9" name="Объект 5"/>
          <p:cNvPicPr>
            <a:picLocks noChangeAspect="1"/>
          </p:cNvPicPr>
          <p:nvPr/>
        </p:nvPicPr>
        <p:blipFill>
          <a:blip r:embed="rId3"/>
          <a:stretch>
            <a:fillRect/>
          </a:stretch>
        </p:blipFill>
        <p:spPr>
          <a:xfrm>
            <a:off x="5155632" y="1643281"/>
            <a:ext cx="2877878" cy="2776320"/>
          </a:xfrm>
          <a:prstGeom prst="rect">
            <a:avLst/>
          </a:prstGeom>
        </p:spPr>
      </p:pic>
      <p:sp>
        <p:nvSpPr>
          <p:cNvPr id="10" name="Прямоугольник 9"/>
          <p:cNvSpPr/>
          <p:nvPr/>
        </p:nvSpPr>
        <p:spPr>
          <a:xfrm>
            <a:off x="4930140" y="4446829"/>
            <a:ext cx="3657600" cy="769441"/>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Hydrodynamics-Coalescence-Jet</a:t>
            </a:r>
          </a:p>
          <a:p>
            <a:pPr algn="ctr"/>
            <a:r>
              <a:rPr lang="en-US" sz="1600" b="1" dirty="0">
                <a:latin typeface="Times New Roman" panose="02020603050405020304" pitchFamily="18" charset="0"/>
                <a:cs typeface="Times New Roman" panose="02020603050405020304" pitchFamily="18" charset="0"/>
              </a:rPr>
              <a:t>Fragmentation hybrid </a:t>
            </a:r>
            <a:r>
              <a:rPr lang="en-US" sz="1600" dirty="0">
                <a:latin typeface="Times New Roman" panose="02020603050405020304" pitchFamily="18" charset="0"/>
                <a:cs typeface="Times New Roman" panose="02020603050405020304" pitchFamily="18" charset="0"/>
              </a:rPr>
              <a:t>model</a:t>
            </a:r>
          </a:p>
          <a:p>
            <a:pPr algn="just"/>
            <a:r>
              <a:rPr lang="en-US" sz="1100" dirty="0" smtClean="0">
                <a:latin typeface="Calibri" panose="020F0502020204030204" pitchFamily="34" charset="0"/>
              </a:rPr>
              <a:t>arXiv:1911.00826v4 [</a:t>
            </a:r>
            <a:r>
              <a:rPr lang="en-US" sz="1100" dirty="0" err="1" smtClean="0">
                <a:latin typeface="Calibri" panose="020F0502020204030204" pitchFamily="34" charset="0"/>
              </a:rPr>
              <a:t>nucl-th</a:t>
            </a:r>
            <a:r>
              <a:rPr lang="en-US" sz="1100" dirty="0">
                <a:latin typeface="Calibri" panose="020F0502020204030204" pitchFamily="34" charset="0"/>
              </a:rPr>
              <a:t>] 21 Sep 2020</a:t>
            </a:r>
            <a:r>
              <a:rPr lang="en-US" sz="1100" dirty="0" smtClean="0">
                <a:latin typeface="Calibri" panose="020F0502020204030204" pitchFamily="34" charset="0"/>
              </a:rPr>
              <a:t>]</a:t>
            </a:r>
            <a:endParaRPr lang="en-US" sz="1100" dirty="0">
              <a:latin typeface="Calibri" panose="020F0502020204030204" pitchFamily="34" charset="0"/>
            </a:endParaRPr>
          </a:p>
        </p:txBody>
      </p:sp>
    </p:spTree>
    <p:extLst>
      <p:ext uri="{BB962C8B-B14F-4D97-AF65-F5344CB8AC3E}">
        <p14:creationId xmlns:p14="http://schemas.microsoft.com/office/powerpoint/2010/main" val="3342974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Our measurements : </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Multi-differential </a:t>
            </a:r>
            <a:r>
              <a:rPr lang="en-US" sz="2400" b="1" dirty="0">
                <a:latin typeface="Times New Roman" panose="02020603050405020304" pitchFamily="18" charset="0"/>
                <a:cs typeface="Times New Roman" panose="02020603050405020304" pitchFamily="18" charset="0"/>
              </a:rPr>
              <a:t>cross sections for </a:t>
            </a:r>
            <a:r>
              <a:rPr lang="en-US" sz="2400" b="1" dirty="0" smtClean="0">
                <a:latin typeface="Times New Roman" panose="02020603050405020304" pitchFamily="18" charset="0"/>
                <a:cs typeface="Times New Roman" panose="02020603050405020304" pitchFamily="18" charset="0"/>
              </a:rPr>
              <a:t>strangeness production</a:t>
            </a:r>
            <a:endParaRPr lang="ru-RU" sz="2400" dirty="0"/>
          </a:p>
        </p:txBody>
      </p:sp>
      <p:sp>
        <p:nvSpPr>
          <p:cNvPr id="3" name="Объект 2"/>
          <p:cNvSpPr>
            <a:spLocks noGrp="1"/>
          </p:cNvSpPr>
          <p:nvPr>
            <p:ph idx="1"/>
          </p:nvPr>
        </p:nvSpPr>
        <p:spPr>
          <a:xfrm>
            <a:off x="421004" y="1614576"/>
            <a:ext cx="8229600" cy="4525963"/>
          </a:xfrm>
        </p:spPr>
        <p:txBody>
          <a:bodyPr>
            <a:normAutofit/>
          </a:bodyPr>
          <a:lstStyle/>
          <a:p>
            <a:pPr marL="0" indent="0" algn="ctr">
              <a:buNone/>
            </a:pPr>
            <a:r>
              <a:rPr lang="en-US" sz="2400" b="1" dirty="0">
                <a:latin typeface="Times New Roman" panose="02020603050405020304" pitchFamily="18" charset="0"/>
                <a:cs typeface="Times New Roman" panose="02020603050405020304" pitchFamily="18" charset="0"/>
              </a:rPr>
              <a:t>P</a:t>
            </a:r>
            <a:r>
              <a:rPr lang="en-US" sz="2400" b="1" dirty="0" smtClean="0">
                <a:latin typeface="Times New Roman" panose="02020603050405020304" pitchFamily="18" charset="0"/>
                <a:cs typeface="Times New Roman" panose="02020603050405020304" pitchFamily="18" charset="0"/>
              </a:rPr>
              <a:t>roton-lead and proton-proton </a:t>
            </a:r>
            <a:r>
              <a:rPr lang="en-US" sz="2400" b="1" dirty="0">
                <a:latin typeface="Times New Roman" panose="02020603050405020304" pitchFamily="18" charset="0"/>
                <a:cs typeface="Times New Roman" panose="02020603050405020304" pitchFamily="18" charset="0"/>
              </a:rPr>
              <a:t>collisions at 5.02 </a:t>
            </a:r>
            <a:r>
              <a:rPr lang="en-US" sz="2400" b="1" dirty="0" err="1" smtClean="0">
                <a:latin typeface="Times New Roman" panose="02020603050405020304" pitchFamily="18" charset="0"/>
                <a:cs typeface="Times New Roman" panose="02020603050405020304" pitchFamily="18" charset="0"/>
              </a:rPr>
              <a:t>TeV</a:t>
            </a:r>
            <a:r>
              <a:rPr lang="en-US" sz="2400" b="1" dirty="0" smtClean="0">
                <a:latin typeface="Times New Roman" panose="02020603050405020304" pitchFamily="18" charset="0"/>
                <a:cs typeface="Times New Roman" panose="02020603050405020304" pitchFamily="18" charset="0"/>
              </a:rPr>
              <a:t>. </a:t>
            </a:r>
          </a:p>
          <a:p>
            <a:pPr marL="0" indent="0" algn="ctr">
              <a:buNone/>
            </a:pPr>
            <a:r>
              <a:rPr lang="en-US" sz="2000" b="1" dirty="0" smtClean="0">
                <a:latin typeface="Times New Roman" panose="02020603050405020304" pitchFamily="18" charset="0"/>
                <a:cs typeface="Times New Roman" panose="02020603050405020304" pitchFamily="18" charset="0"/>
              </a:rPr>
              <a:t>NMF </a:t>
            </a:r>
            <a:r>
              <a:rPr lang="en-US" sz="2000" b="1" dirty="0">
                <a:latin typeface="Times New Roman" panose="02020603050405020304" pitchFamily="18" charset="0"/>
                <a:cs typeface="Times New Roman" panose="02020603050405020304" pitchFamily="18" charset="0"/>
              </a:rPr>
              <a:t>values </a:t>
            </a:r>
            <a:r>
              <a:rPr lang="en-US" sz="2400" b="1" u="sng" dirty="0" smtClean="0">
                <a:latin typeface="Times New Roman" panose="02020603050405020304" pitchFamily="18" charset="0"/>
                <a:cs typeface="Times New Roman" panose="02020603050405020304" pitchFamily="18" charset="0"/>
              </a:rPr>
              <a:t>differ from  </a:t>
            </a:r>
            <a:r>
              <a:rPr lang="en-US" sz="2400" b="1" u="sng" dirty="0">
                <a:latin typeface="Times New Roman" panose="02020603050405020304" pitchFamily="18" charset="0"/>
                <a:cs typeface="Times New Roman" panose="02020603050405020304" pitchFamily="18" charset="0"/>
              </a:rPr>
              <a:t>the unity </a:t>
            </a:r>
            <a:r>
              <a:rPr lang="en-US" sz="2000" b="1" dirty="0" smtClean="0">
                <a:latin typeface="Times New Roman" panose="02020603050405020304" pitchFamily="18" charset="0"/>
                <a:cs typeface="Times New Roman" panose="02020603050405020304" pitchFamily="18" charset="0"/>
              </a:rPr>
              <a:t> – non-uniform in </a:t>
            </a:r>
            <a:r>
              <a:rPr lang="en-US" sz="2000" b="1" dirty="0" err="1" smtClean="0">
                <a:latin typeface="Times New Roman" panose="02020603050405020304" pitchFamily="18" charset="0"/>
                <a:cs typeface="Times New Roman" panose="02020603050405020304" pitchFamily="18" charset="0"/>
              </a:rPr>
              <a:t>p</a:t>
            </a:r>
            <a:r>
              <a:rPr lang="en-US" sz="2000" b="1" baseline="-25000" dirty="0" err="1" smtClean="0">
                <a:latin typeface="Times New Roman" panose="02020603050405020304" pitchFamily="18" charset="0"/>
                <a:cs typeface="Times New Roman" panose="02020603050405020304" pitchFamily="18" charset="0"/>
              </a:rPr>
              <a:t>T</a:t>
            </a:r>
            <a:r>
              <a:rPr lang="en-US" sz="2000" b="1" dirty="0" smtClean="0">
                <a:latin typeface="Times New Roman" panose="02020603050405020304" pitchFamily="18" charset="0"/>
                <a:cs typeface="Times New Roman" panose="02020603050405020304" pitchFamily="18" charset="0"/>
              </a:rPr>
              <a:t> spectra</a:t>
            </a:r>
            <a:endParaRPr lang="ru-RU" sz="2000"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a:p>
        </p:txBody>
      </p:sp>
      <p:pic>
        <p:nvPicPr>
          <p:cNvPr id="5" name="Рисунок 4"/>
          <p:cNvPicPr>
            <a:picLocks noChangeAspect="1"/>
          </p:cNvPicPr>
          <p:nvPr/>
        </p:nvPicPr>
        <p:blipFill>
          <a:blip r:embed="rId2"/>
          <a:stretch>
            <a:fillRect/>
          </a:stretch>
        </p:blipFill>
        <p:spPr>
          <a:xfrm>
            <a:off x="192881" y="2625224"/>
            <a:ext cx="3733800" cy="2539639"/>
          </a:xfrm>
          <a:prstGeom prst="rect">
            <a:avLst/>
          </a:prstGeom>
        </p:spPr>
      </p:pic>
      <p:pic>
        <p:nvPicPr>
          <p:cNvPr id="7" name="Рисунок 6"/>
          <p:cNvPicPr>
            <a:picLocks noChangeAspect="1"/>
          </p:cNvPicPr>
          <p:nvPr/>
        </p:nvPicPr>
        <p:blipFill>
          <a:blip r:embed="rId3"/>
          <a:stretch>
            <a:fillRect/>
          </a:stretch>
        </p:blipFill>
        <p:spPr>
          <a:xfrm>
            <a:off x="4248149" y="2689860"/>
            <a:ext cx="4331403" cy="1718567"/>
          </a:xfrm>
          <a:prstGeom prst="rect">
            <a:avLst/>
          </a:prstGeom>
        </p:spPr>
      </p:pic>
      <p:sp>
        <p:nvSpPr>
          <p:cNvPr id="6" name="Прямоугольник 5"/>
          <p:cNvSpPr/>
          <p:nvPr/>
        </p:nvSpPr>
        <p:spPr>
          <a:xfrm>
            <a:off x="4170044" y="4643465"/>
            <a:ext cx="4572000" cy="1600438"/>
          </a:xfrm>
          <a:prstGeom prst="rect">
            <a:avLst/>
          </a:prstGeom>
        </p:spPr>
        <p:txBody>
          <a:bodyPr>
            <a:spAutoFit/>
          </a:bodyPr>
          <a:lstStyle/>
          <a:p>
            <a:pP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Theoretical predictions </a:t>
            </a:r>
            <a:r>
              <a:rPr lang="en-US" b="1" dirty="0">
                <a:latin typeface="Times New Roman" panose="02020603050405020304" pitchFamily="18" charset="0"/>
                <a:cs typeface="Times New Roman" panose="02020603050405020304" pitchFamily="18" charset="0"/>
              </a:rPr>
              <a:t>on strange </a:t>
            </a:r>
            <a:r>
              <a:rPr lang="en-US" b="1" dirty="0" smtClean="0">
                <a:latin typeface="Times New Roman" panose="02020603050405020304" pitchFamily="18" charset="0"/>
                <a:cs typeface="Times New Roman" panose="02020603050405020304" pitchFamily="18" charset="0"/>
              </a:rPr>
              <a:t>hadrons enhancement</a:t>
            </a:r>
            <a:r>
              <a:rPr lang="en-US" b="1" dirty="0">
                <a:latin typeface="Times New Roman" panose="02020603050405020304" pitchFamily="18" charset="0"/>
                <a:cs typeface="Times New Roman" panose="02020603050405020304" pitchFamily="18" charset="0"/>
              </a:rPr>
              <a:t>, as evidence of a phase transition to the QGP, </a:t>
            </a:r>
            <a:r>
              <a:rPr lang="en-US" sz="2000" b="1" dirty="0">
                <a:latin typeface="Times New Roman" panose="02020603050405020304" pitchFamily="18" charset="0"/>
                <a:cs typeface="Times New Roman" panose="02020603050405020304" pitchFamily="18" charset="0"/>
              </a:rPr>
              <a:t>are not consistent with </a:t>
            </a:r>
            <a:r>
              <a:rPr lang="en-US" sz="2000" b="1" dirty="0" err="1" smtClean="0">
                <a:latin typeface="Times New Roman" panose="02020603050405020304" pitchFamily="18" charset="0"/>
                <a:cs typeface="Times New Roman" panose="02020603050405020304" pitchFamily="18" charset="0"/>
              </a:rPr>
              <a:t>mult</a:t>
            </a:r>
            <a:r>
              <a:rPr lang="en-US" sz="2000" b="1" dirty="0" smtClean="0">
                <a:latin typeface="Times New Roman" panose="02020603050405020304" pitchFamily="18" charset="0"/>
                <a:cs typeface="Times New Roman" panose="02020603050405020304" pitchFamily="18" charset="0"/>
              </a:rPr>
              <a:t>-dimensional </a:t>
            </a:r>
            <a:r>
              <a:rPr lang="en-US" sz="2000" b="1" dirty="0">
                <a:latin typeface="Times New Roman" panose="02020603050405020304" pitchFamily="18" charset="0"/>
                <a:cs typeface="Times New Roman" panose="02020603050405020304" pitchFamily="18" charset="0"/>
              </a:rPr>
              <a:t>experimental results.</a:t>
            </a:r>
            <a:endParaRPr lang="ru-RU" sz="20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99536" y="5236527"/>
            <a:ext cx="3920489" cy="1077218"/>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The data are very rich on </a:t>
            </a:r>
            <a:r>
              <a:rPr lang="en-US" sz="1600" b="1" dirty="0" err="1" smtClean="0">
                <a:latin typeface="Times New Roman" panose="02020603050405020304" pitchFamily="18" charset="0"/>
                <a:cs typeface="Times New Roman" panose="02020603050405020304" pitchFamily="18" charset="0"/>
              </a:rPr>
              <a:t>charactristic</a:t>
            </a:r>
            <a:r>
              <a:rPr lang="en-US" sz="1600" b="1" dirty="0" smtClean="0">
                <a:latin typeface="Times New Roman" panose="02020603050405020304" pitchFamily="18" charset="0"/>
                <a:cs typeface="Times New Roman" panose="02020603050405020304" pitchFamily="18" charset="0"/>
              </a:rPr>
              <a:t> features (level of suppression, point for R=1, position of maximum enhancement, saturation) to be met by adequate theory.</a:t>
            </a:r>
            <a:endParaRPr lang="ru-RU" sz="1600" b="1" dirty="0">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134647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60" name="Google Shape;160;p20"/>
          <p:cNvPicPr preferRelativeResize="0"/>
          <p:nvPr/>
        </p:nvPicPr>
        <p:blipFill>
          <a:blip r:embed="rId3">
            <a:alphaModFix/>
          </a:blip>
          <a:stretch>
            <a:fillRect/>
          </a:stretch>
        </p:blipFill>
        <p:spPr>
          <a:xfrm>
            <a:off x="363305" y="2315877"/>
            <a:ext cx="2642473" cy="2456447"/>
          </a:xfrm>
          <a:prstGeom prst="rect">
            <a:avLst/>
          </a:prstGeom>
          <a:noFill/>
          <a:ln>
            <a:noFill/>
          </a:ln>
        </p:spPr>
      </p:pic>
      <p:pic>
        <p:nvPicPr>
          <p:cNvPr id="161" name="Google Shape;161;p20"/>
          <p:cNvPicPr preferRelativeResize="0"/>
          <p:nvPr/>
        </p:nvPicPr>
        <p:blipFill>
          <a:blip r:embed="rId4">
            <a:alphaModFix/>
          </a:blip>
          <a:stretch>
            <a:fillRect/>
          </a:stretch>
        </p:blipFill>
        <p:spPr>
          <a:xfrm>
            <a:off x="3170112" y="2292889"/>
            <a:ext cx="2614475" cy="2501751"/>
          </a:xfrm>
          <a:prstGeom prst="rect">
            <a:avLst/>
          </a:prstGeom>
          <a:noFill/>
          <a:ln>
            <a:noFill/>
          </a:ln>
        </p:spPr>
      </p:pic>
      <p:pic>
        <p:nvPicPr>
          <p:cNvPr id="162" name="Google Shape;162;p20"/>
          <p:cNvPicPr preferRelativeResize="0"/>
          <p:nvPr/>
        </p:nvPicPr>
        <p:blipFill>
          <a:blip r:embed="rId5">
            <a:alphaModFix/>
          </a:blip>
          <a:stretch>
            <a:fillRect/>
          </a:stretch>
        </p:blipFill>
        <p:spPr>
          <a:xfrm>
            <a:off x="6031230" y="2292889"/>
            <a:ext cx="2719223" cy="2491072"/>
          </a:xfrm>
          <a:prstGeom prst="rect">
            <a:avLst/>
          </a:prstGeom>
          <a:noFill/>
          <a:ln>
            <a:noFill/>
          </a:ln>
        </p:spPr>
      </p:pic>
      <p:sp>
        <p:nvSpPr>
          <p:cNvPr id="163" name="Google Shape;163;p20"/>
          <p:cNvSpPr/>
          <p:nvPr/>
        </p:nvSpPr>
        <p:spPr>
          <a:xfrm rot="-927109">
            <a:off x="6932861" y="3530570"/>
            <a:ext cx="1890711" cy="240914"/>
          </a:xfrm>
          <a:prstGeom prst="rect">
            <a:avLst/>
          </a:prstGeom>
        </p:spPr>
        <p:txBody>
          <a:bodyPr>
            <a:prstTxWarp prst="textPlain">
              <a:avLst/>
            </a:prstTxWarp>
          </a:bodyPr>
          <a:lstStyle/>
          <a:p>
            <a:pPr lvl="0" algn="ctr"/>
            <a:r>
              <a:rPr dirty="0">
                <a:ln w="9525" cap="flat" cmpd="sng">
                  <a:solidFill>
                    <a:schemeClr val="dk2"/>
                  </a:solidFill>
                  <a:prstDash val="solid"/>
                  <a:round/>
                  <a:headEnd type="none" w="sm" len="sm"/>
                  <a:tailEnd type="none" w="sm" len="sm"/>
                </a:ln>
                <a:solidFill>
                  <a:srgbClr val="EFEFEF"/>
                </a:solidFill>
                <a:latin typeface="Arial"/>
              </a:rPr>
              <a:t>Preliminary</a:t>
            </a:r>
          </a:p>
        </p:txBody>
      </p:sp>
      <p:sp>
        <p:nvSpPr>
          <p:cNvPr id="164" name="Google Shape;164;p20"/>
          <p:cNvSpPr/>
          <p:nvPr/>
        </p:nvSpPr>
        <p:spPr>
          <a:xfrm rot="-613519">
            <a:off x="3886946" y="3590455"/>
            <a:ext cx="1828384" cy="246323"/>
          </a:xfrm>
          <a:prstGeom prst="rect">
            <a:avLst/>
          </a:prstGeom>
        </p:spPr>
        <p:txBody>
          <a:bodyPr>
            <a:prstTxWarp prst="textPlain">
              <a:avLst/>
            </a:prstTxWarp>
          </a:bodyPr>
          <a:lstStyle/>
          <a:p>
            <a:pPr lvl="0" algn="ctr"/>
            <a:r>
              <a:rPr>
                <a:ln w="9525" cap="flat" cmpd="sng">
                  <a:solidFill>
                    <a:schemeClr val="dk2"/>
                  </a:solidFill>
                  <a:prstDash val="solid"/>
                  <a:round/>
                  <a:headEnd type="none" w="sm" len="sm"/>
                  <a:tailEnd type="none" w="sm" len="sm"/>
                </a:ln>
                <a:solidFill>
                  <a:srgbClr val="EFEFEF"/>
                </a:solidFill>
                <a:latin typeface="Arial"/>
              </a:rPr>
              <a:t>Preliminary</a:t>
            </a:r>
          </a:p>
        </p:txBody>
      </p:sp>
      <p:sp>
        <p:nvSpPr>
          <p:cNvPr id="165" name="Google Shape;165;p20"/>
          <p:cNvSpPr/>
          <p:nvPr/>
        </p:nvSpPr>
        <p:spPr>
          <a:xfrm rot="-604774">
            <a:off x="762536" y="3542803"/>
            <a:ext cx="1844013" cy="255383"/>
          </a:xfrm>
          <a:prstGeom prst="rect">
            <a:avLst/>
          </a:prstGeom>
        </p:spPr>
        <p:txBody>
          <a:bodyPr>
            <a:prstTxWarp prst="textPlain">
              <a:avLst/>
            </a:prstTxWarp>
          </a:bodyPr>
          <a:lstStyle/>
          <a:p>
            <a:pPr lvl="0" algn="ctr"/>
            <a:r>
              <a:rPr dirty="0">
                <a:ln w="9525" cap="flat" cmpd="sng">
                  <a:solidFill>
                    <a:schemeClr val="dk2"/>
                  </a:solidFill>
                  <a:prstDash val="solid"/>
                  <a:round/>
                  <a:headEnd type="none" w="sm" len="sm"/>
                  <a:tailEnd type="none" w="sm" len="sm"/>
                </a:ln>
                <a:solidFill>
                  <a:srgbClr val="EFEFEF"/>
                </a:solidFill>
                <a:latin typeface="Arial"/>
              </a:rPr>
              <a:t>Preliminary</a:t>
            </a:r>
          </a:p>
        </p:txBody>
      </p:sp>
      <p:sp>
        <p:nvSpPr>
          <p:cNvPr id="2" name="Нижний колонтитул 1"/>
          <p:cNvSpPr>
            <a:spLocks noGrp="1"/>
          </p:cNvSpPr>
          <p:nvPr>
            <p:ph type="ftr" sz="quarter" idx="11"/>
          </p:nvPr>
        </p:nvSpPr>
        <p:spPr/>
        <p:txBody>
          <a:bodyPr/>
          <a:lstStyle/>
          <a:p>
            <a:r>
              <a:rPr lang="en-US" smtClean="0"/>
              <a:t>V. Pugatch .KINR Conference -2025</a:t>
            </a:r>
            <a:endParaRPr lang="en-US" dirty="0"/>
          </a:p>
        </p:txBody>
      </p:sp>
      <p:sp>
        <p:nvSpPr>
          <p:cNvPr id="13" name="Заголовок 1"/>
          <p:cNvSpPr txBox="1">
            <a:spLocks/>
          </p:cNvSpPr>
          <p:nvPr/>
        </p:nvSpPr>
        <p:spPr>
          <a:xfrm>
            <a:off x="867500" y="302299"/>
            <a:ext cx="6858000" cy="7767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KINR at </a:t>
            </a:r>
            <a:r>
              <a:rPr lang="en-US" sz="2800" b="1" dirty="0" err="1" smtClean="0">
                <a:latin typeface="Times New Roman" panose="02020603050405020304" pitchFamily="18" charset="0"/>
                <a:cs typeface="Times New Roman" panose="02020603050405020304" pitchFamily="18" charset="0"/>
              </a:rPr>
              <a:t>LHCb</a:t>
            </a:r>
            <a:r>
              <a:rPr lang="en-US" sz="2800" b="1" dirty="0" smtClean="0">
                <a:latin typeface="Times New Roman" panose="02020603050405020304" pitchFamily="18" charset="0"/>
                <a:cs typeface="Times New Roman" panose="02020603050405020304" pitchFamily="18" charset="0"/>
              </a:rPr>
              <a:t>. Current activity (2024)</a:t>
            </a:r>
          </a:p>
          <a:p>
            <a:r>
              <a:rPr lang="en-US" sz="2800" b="1" dirty="0">
                <a:latin typeface="Times New Roman" panose="02020603050405020304" pitchFamily="18" charset="0"/>
                <a:cs typeface="Times New Roman" panose="02020603050405020304" pitchFamily="18" charset="0"/>
              </a:rPr>
              <a:t>Physics Data </a:t>
            </a:r>
            <a:r>
              <a:rPr lang="en-US" sz="2800" b="1" dirty="0" smtClean="0">
                <a:latin typeface="Times New Roman" panose="02020603050405020304" pitchFamily="18" charset="0"/>
                <a:cs typeface="Times New Roman" panose="02020603050405020304" pitchFamily="18" charset="0"/>
              </a:rPr>
              <a:t>Analysis</a:t>
            </a:r>
            <a:endParaRPr lang="ru-RU" sz="2800" b="1" dirty="0"/>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30480"/>
            <a:ext cx="1195278" cy="1169202"/>
          </a:xfrm>
          <a:prstGeom prst="rect">
            <a:avLst/>
          </a:prstGeom>
        </p:spPr>
      </p:pic>
      <p:sp>
        <p:nvSpPr>
          <p:cNvPr id="15" name="Google Shape;127;p17"/>
          <p:cNvSpPr txBox="1">
            <a:spLocks noGrp="1"/>
          </p:cNvSpPr>
          <p:nvPr>
            <p:ph type="title"/>
          </p:nvPr>
        </p:nvSpPr>
        <p:spPr>
          <a:xfrm>
            <a:off x="182881" y="1148580"/>
            <a:ext cx="6752056" cy="819184"/>
          </a:xfrm>
          <a:prstGeom prst="rect">
            <a:avLst/>
          </a:prstGeom>
        </p:spPr>
        <p:txBody>
          <a:bodyPr spcFirstLastPara="1" vert="horz" wrap="square" lIns="91425" tIns="91425" rIns="91425" bIns="91425" rtlCol="0" anchor="ctr" anchorCtr="0">
            <a:noAutofit/>
          </a:bodyPr>
          <a:lstStyle/>
          <a:p>
            <a:pPr>
              <a:spcBef>
                <a:spcPts val="0"/>
              </a:spcBef>
            </a:pPr>
            <a:r>
              <a:rPr lang="en" sz="2400" b="1" dirty="0">
                <a:latin typeface="Times New Roman" panose="02020603050405020304" pitchFamily="18" charset="0"/>
                <a:cs typeface="Times New Roman" panose="02020603050405020304" pitchFamily="18" charset="0"/>
              </a:rPr>
              <a:t>V</a:t>
            </a:r>
            <a:r>
              <a:rPr lang="en" sz="2400" b="1" baseline="30000" dirty="0">
                <a:latin typeface="Times New Roman" panose="02020603050405020304" pitchFamily="18" charset="0"/>
                <a:cs typeface="Times New Roman" panose="02020603050405020304" pitchFamily="18" charset="0"/>
              </a:rPr>
              <a:t>0  </a:t>
            </a:r>
            <a:r>
              <a:rPr lang="en" sz="2400" b="1" dirty="0" smtClean="0">
                <a:latin typeface="Times New Roman" panose="02020603050405020304" pitchFamily="18" charset="0"/>
                <a:cs typeface="Times New Roman" panose="02020603050405020304" pitchFamily="18" charset="0"/>
              </a:rPr>
              <a:t> -  K</a:t>
            </a:r>
            <a:r>
              <a:rPr lang="en" sz="2400" b="1" baseline="-25000" dirty="0" smtClean="0">
                <a:latin typeface="Times New Roman" panose="02020603050405020304" pitchFamily="18" charset="0"/>
                <a:cs typeface="Times New Roman" panose="02020603050405020304" pitchFamily="18" charset="0"/>
              </a:rPr>
              <a:t>s</a:t>
            </a:r>
            <a:r>
              <a:rPr lang="en" sz="2400" b="1" dirty="0" smtClean="0">
                <a:latin typeface="Times New Roman" panose="02020603050405020304" pitchFamily="18" charset="0"/>
                <a:cs typeface="Times New Roman" panose="02020603050405020304" pitchFamily="18" charset="0"/>
              </a:rPr>
              <a:t> mesons, </a:t>
            </a:r>
            <a:r>
              <a:rPr lang="en" sz="2400" b="1" dirty="0">
                <a:latin typeface="Times New Roman" panose="02020603050405020304" pitchFamily="18" charset="0"/>
                <a:cs typeface="Times New Roman" panose="02020603050405020304" pitchFamily="18" charset="0"/>
              </a:rPr>
              <a:t> </a:t>
            </a:r>
            <a:r>
              <a:rPr lang="el-GR" sz="2400" b="1" dirty="0" smtClean="0">
                <a:latin typeface="Calibri" panose="020F0502020204030204" pitchFamily="34" charset="0"/>
                <a:cs typeface="Times New Roman" panose="02020603050405020304" pitchFamily="18" charset="0"/>
              </a:rPr>
              <a:t>Λ</a:t>
            </a:r>
            <a:r>
              <a:rPr lang="en" sz="2400" b="1" dirty="0" smtClean="0">
                <a:latin typeface="Times New Roman" panose="02020603050405020304" pitchFamily="18" charset="0"/>
                <a:cs typeface="Times New Roman" panose="02020603050405020304" pitchFamily="18" charset="0"/>
              </a:rPr>
              <a:t> -, anti- </a:t>
            </a:r>
            <a:r>
              <a:rPr lang="el-GR" sz="2400" b="1" dirty="0">
                <a:latin typeface="Calibri" panose="020F0502020204030204" pitchFamily="34" charset="0"/>
                <a:cs typeface="Times New Roman" panose="02020603050405020304" pitchFamily="18" charset="0"/>
              </a:rPr>
              <a:t>Λ</a:t>
            </a:r>
            <a:r>
              <a:rPr lang="en" sz="2400" b="1" dirty="0">
                <a:latin typeface="Times New Roman" panose="02020603050405020304" pitchFamily="18" charset="0"/>
                <a:cs typeface="Times New Roman" panose="02020603050405020304" pitchFamily="18" charset="0"/>
              </a:rPr>
              <a:t> baryons </a:t>
            </a:r>
            <a:r>
              <a:rPr lang="en" sz="2400" b="1" dirty="0" smtClean="0">
                <a:latin typeface="Times New Roman" panose="02020603050405020304" pitchFamily="18" charset="0"/>
                <a:cs typeface="Times New Roman" panose="02020603050405020304" pitchFamily="18" charset="0"/>
              </a:rPr>
              <a:t>production</a:t>
            </a:r>
            <a:br>
              <a:rPr lang="en" sz="2400" b="1" dirty="0" smtClean="0">
                <a:latin typeface="Times New Roman" panose="02020603050405020304" pitchFamily="18" charset="0"/>
                <a:cs typeface="Times New Roman" panose="02020603050405020304" pitchFamily="18" charset="0"/>
              </a:rPr>
            </a:br>
            <a:r>
              <a:rPr lang="en" sz="2400" b="1" dirty="0" smtClean="0">
                <a:latin typeface="Times New Roman" panose="02020603050405020304" pitchFamily="18" charset="0"/>
                <a:cs typeface="Times New Roman" panose="02020603050405020304" pitchFamily="18" charset="0"/>
              </a:rPr>
              <a:t> in p-Pb collisions at 5 and 8 TeV (preliminary).</a:t>
            </a:r>
            <a:endParaRPr sz="2400" b="1" dirty="0">
              <a:latin typeface="Times New Roman" panose="02020603050405020304" pitchFamily="18" charset="0"/>
              <a:cs typeface="Times New Roman" panose="02020603050405020304" pitchFamily="18" charset="0"/>
            </a:endParaRPr>
          </a:p>
        </p:txBody>
      </p:sp>
      <p:sp>
        <p:nvSpPr>
          <p:cNvPr id="16" name="Text Box 5"/>
          <p:cNvSpPr txBox="1">
            <a:spLocks noChangeArrowheads="1"/>
          </p:cNvSpPr>
          <p:nvPr/>
        </p:nvSpPr>
        <p:spPr bwMode="auto">
          <a:xfrm>
            <a:off x="154472" y="4933638"/>
            <a:ext cx="8485526" cy="1212640"/>
          </a:xfrm>
          <a:prstGeom prst="rect">
            <a:avLst/>
          </a:prstGeom>
          <a:solidFill>
            <a:schemeClr val="tx2">
              <a:lumMod val="40000"/>
              <a:lumOff val="60000"/>
            </a:schemeClr>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20000"/>
              </a:spcBef>
            </a:pPr>
            <a:r>
              <a:rPr lang="ru-RU" sz="2800" b="1" dirty="0" err="1" smtClean="0">
                <a:solidFill>
                  <a:srgbClr val="CC3300"/>
                </a:solidFill>
                <a:latin typeface="Times New Roman" panose="02020603050405020304" pitchFamily="18" charset="0"/>
                <a:cs typeface="Times New Roman" panose="02020603050405020304" pitchFamily="18" charset="0"/>
              </a:rPr>
              <a:t>LHCb</a:t>
            </a:r>
            <a:r>
              <a:rPr lang="ru-RU"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Motivation: Study QCD Phase diagram – </a:t>
            </a:r>
          </a:p>
          <a:p>
            <a:pPr algn="ctr" eaLnBrk="1" hangingPunct="1">
              <a:lnSpc>
                <a:spcPct val="80000"/>
              </a:lnSpc>
              <a:spcBef>
                <a:spcPct val="20000"/>
              </a:spcBef>
            </a:pPr>
            <a:r>
              <a:rPr lang="en-US" sz="2800" b="1" dirty="0" smtClean="0">
                <a:latin typeface="Times New Roman" panose="02020603050405020304" pitchFamily="18" charset="0"/>
                <a:cs typeface="Times New Roman" panose="02020603050405020304" pitchFamily="18" charset="0"/>
              </a:rPr>
              <a:t>“cold nuclear matter effects” on the way to establish a tool for observation of quark-gluon phase  effects. </a:t>
            </a:r>
            <a:endParaRPr lang="en-US" sz="2800" dirty="0"/>
          </a:p>
        </p:txBody>
      </p:sp>
      <p:pic>
        <p:nvPicPr>
          <p:cNvPr id="17" name="Google Shape;112;p16"/>
          <p:cNvPicPr preferRelativeResize="0"/>
          <p:nvPr/>
        </p:nvPicPr>
        <p:blipFill rotWithShape="1">
          <a:blip r:embed="rId7">
            <a:alphaModFix/>
          </a:blip>
          <a:srcRect/>
          <a:stretch/>
        </p:blipFill>
        <p:spPr>
          <a:xfrm>
            <a:off x="6953851" y="1273065"/>
            <a:ext cx="1844040" cy="898611"/>
          </a:xfrm>
          <a:prstGeom prst="rect">
            <a:avLst/>
          </a:prstGeom>
          <a:noFill/>
          <a:ln>
            <a:noFill/>
          </a:ln>
        </p:spPr>
      </p:pic>
      <p:sp>
        <p:nvSpPr>
          <p:cNvPr id="3" name="Номер слайда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18838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625" y="1199682"/>
            <a:ext cx="4013456" cy="4972518"/>
          </a:xfrm>
        </p:spPr>
        <p:txBody>
          <a:bodyPr>
            <a:normAutofit fontScale="47500" lnSpcReduction="20000"/>
          </a:bodyPr>
          <a:lstStyle/>
          <a:p>
            <a:pPr marL="0" indent="0" algn="just">
              <a:buNone/>
            </a:pPr>
            <a:r>
              <a:rPr lang="en-US" sz="3400" b="1" dirty="0">
                <a:latin typeface="Times New Roman" panose="02020603050405020304" pitchFamily="18" charset="0"/>
                <a:cs typeface="Times New Roman" panose="02020603050405020304" pitchFamily="18" charset="0"/>
              </a:rPr>
              <a:t>A significant contribution to the implementation of control of safe and effective experimental conditions was made by the KINR in </a:t>
            </a:r>
            <a:r>
              <a:rPr lang="en-US" sz="3400" b="1" dirty="0" smtClean="0">
                <a:latin typeface="Times New Roman" panose="02020603050405020304" pitchFamily="18" charset="0"/>
                <a:cs typeface="Times New Roman" panose="02020603050405020304" pitchFamily="18" charset="0"/>
              </a:rPr>
              <a:t>2024.</a:t>
            </a:r>
            <a:endParaRPr lang="en-US" sz="3800" b="1" dirty="0" smtClean="0">
              <a:latin typeface="Times New Roman" panose="02020603050405020304" pitchFamily="18" charset="0"/>
              <a:cs typeface="Times New Roman" panose="02020603050405020304" pitchFamily="18" charset="0"/>
            </a:endParaRPr>
          </a:p>
          <a:p>
            <a:pPr algn="just"/>
            <a:r>
              <a:rPr lang="en-US" sz="3400" b="1" dirty="0" smtClean="0">
                <a:latin typeface="Times New Roman" panose="02020603050405020304" pitchFamily="18" charset="0"/>
                <a:cs typeface="Times New Roman" panose="02020603050405020304" pitchFamily="18" charset="0"/>
              </a:rPr>
              <a:t>To meet an increase of the instantaneous luminosity in RUN3  the new Beam </a:t>
            </a:r>
            <a:r>
              <a:rPr lang="en-US" sz="3400" b="1" dirty="0">
                <a:latin typeface="Times New Roman" panose="02020603050405020304" pitchFamily="18" charset="0"/>
                <a:cs typeface="Times New Roman" panose="02020603050405020304" pitchFamily="18" charset="0"/>
              </a:rPr>
              <a:t>and </a:t>
            </a:r>
            <a:r>
              <a:rPr lang="en-US" sz="3400" b="1" dirty="0" err="1" smtClean="0">
                <a:latin typeface="Times New Roman" panose="02020603050405020304" pitchFamily="18" charset="0"/>
                <a:cs typeface="Times New Roman" panose="02020603050405020304" pitchFamily="18" charset="0"/>
              </a:rPr>
              <a:t>Backgound</a:t>
            </a:r>
            <a:r>
              <a:rPr lang="en-US" sz="3400" b="1" dirty="0" smtClean="0">
                <a:latin typeface="Times New Roman" panose="02020603050405020304" pitchFamily="18" charset="0"/>
                <a:cs typeface="Times New Roman" panose="02020603050405020304" pitchFamily="18" charset="0"/>
              </a:rPr>
              <a:t>   Monitoring </a:t>
            </a:r>
            <a:r>
              <a:rPr lang="en-US" sz="3400" b="1" dirty="0">
                <a:latin typeface="Times New Roman" panose="02020603050405020304" pitchFamily="18" charset="0"/>
                <a:cs typeface="Times New Roman" panose="02020603050405020304" pitchFamily="18" charset="0"/>
              </a:rPr>
              <a:t>System </a:t>
            </a:r>
            <a:r>
              <a:rPr lang="en-US" sz="3400" b="1" dirty="0" smtClean="0">
                <a:latin typeface="Times New Roman" panose="02020603050405020304" pitchFamily="18" charset="0"/>
                <a:cs typeface="Times New Roman" panose="02020603050405020304" pitchFamily="18" charset="0"/>
              </a:rPr>
              <a:t>(RMS-R3) has been built and installed at the 2.2 m from Interaction point </a:t>
            </a:r>
            <a:r>
              <a:rPr lang="en-US" sz="3400" b="1" dirty="0" err="1" smtClean="0">
                <a:latin typeface="Times New Roman" panose="02020603050405020304" pitchFamily="18" charset="0"/>
                <a:cs typeface="Times New Roman" panose="02020603050405020304" pitchFamily="18" charset="0"/>
              </a:rPr>
              <a:t>LHCb</a:t>
            </a:r>
            <a:r>
              <a:rPr lang="en-US" sz="3400" b="1" dirty="0" smtClean="0">
                <a:latin typeface="Times New Roman" panose="02020603050405020304" pitchFamily="18" charset="0"/>
                <a:cs typeface="Times New Roman" panose="02020603050405020304" pitchFamily="18" charset="0"/>
              </a:rPr>
              <a:t> (IP8).  </a:t>
            </a:r>
          </a:p>
          <a:p>
            <a:pPr algn="just"/>
            <a:endParaRPr lang="en-US" sz="3400" b="1" dirty="0" smtClean="0">
              <a:latin typeface="Times New Roman" panose="02020603050405020304" pitchFamily="18" charset="0"/>
              <a:cs typeface="Times New Roman" panose="02020603050405020304" pitchFamily="18" charset="0"/>
            </a:endParaRPr>
          </a:p>
          <a:p>
            <a:pPr algn="just"/>
            <a:r>
              <a:rPr lang="en-US" sz="3400" b="1" dirty="0" smtClean="0">
                <a:latin typeface="Times New Roman" panose="02020603050405020304" pitchFamily="18" charset="0"/>
                <a:cs typeface="Times New Roman" panose="02020603050405020304" pitchFamily="18" charset="0"/>
              </a:rPr>
              <a:t>The RMS-R3, </a:t>
            </a:r>
            <a:r>
              <a:rPr lang="uk-UA" sz="3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3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RUN3 – </a:t>
            </a:r>
            <a:r>
              <a:rPr lang="en-US" sz="34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2022-2026) has demonstrated </a:t>
            </a:r>
            <a:r>
              <a:rPr lang="en-US" sz="3400" b="1" dirty="0" smtClean="0">
                <a:latin typeface="Times New Roman" panose="02020603050405020304" pitchFamily="18" charset="0"/>
                <a:cs typeface="Times New Roman" panose="02020603050405020304" pitchFamily="18" charset="0"/>
              </a:rPr>
              <a:t>perfect </a:t>
            </a:r>
            <a:r>
              <a:rPr lang="en-US" sz="3400" b="1" dirty="0">
                <a:latin typeface="Times New Roman" panose="02020603050405020304" pitchFamily="18" charset="0"/>
                <a:cs typeface="Times New Roman" panose="02020603050405020304" pitchFamily="18" charset="0"/>
              </a:rPr>
              <a:t>functional </a:t>
            </a:r>
            <a:r>
              <a:rPr lang="en-US" sz="3400" b="1" dirty="0" smtClean="0">
                <a:latin typeface="Times New Roman" panose="02020603050405020304" pitchFamily="18" charset="0"/>
                <a:cs typeface="Times New Roman" panose="02020603050405020304" pitchFamily="18" charset="0"/>
              </a:rPr>
              <a:t>characteristics (accuracy of about 0.1 % !), providing a control of safe and effective reproducibility of the  data taking conditions</a:t>
            </a:r>
            <a:r>
              <a:rPr lang="en-US" sz="2900"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n-US" sz="33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400" b="1" dirty="0" smtClean="0">
                <a:solidFill>
                  <a:srgbClr val="0000FF"/>
                </a:solidFill>
                <a:latin typeface="Times New Roman" panose="02020603050405020304" pitchFamily="18" charset="0"/>
                <a:cs typeface="Times New Roman" panose="02020603050405020304" pitchFamily="18" charset="0"/>
              </a:rPr>
              <a:t>In 2024: implemented </a:t>
            </a:r>
            <a:r>
              <a:rPr lang="en-US" sz="3600" b="1" dirty="0" smtClean="0">
                <a:latin typeface="Times New Roman" panose="02020603050405020304" pitchFamily="18" charset="0"/>
                <a:cs typeface="Times New Roman" panose="02020603050405020304" pitchFamily="18" charset="0"/>
              </a:rPr>
              <a:t>software packages provide at </a:t>
            </a:r>
            <a:r>
              <a:rPr lang="en-US" sz="3600" b="1" dirty="0">
                <a:latin typeface="Times New Roman" panose="02020603050405020304" pitchFamily="18" charset="0"/>
                <a:cs typeface="Times New Roman" panose="02020603050405020304" pitchFamily="18" charset="0"/>
              </a:rPr>
              <a:t>the </a:t>
            </a:r>
            <a:r>
              <a:rPr lang="en-US" sz="3600" b="1" dirty="0" err="1">
                <a:latin typeface="Times New Roman" panose="02020603050405020304" pitchFamily="18" charset="0"/>
                <a:cs typeface="Times New Roman" panose="02020603050405020304" pitchFamily="18" charset="0"/>
              </a:rPr>
              <a:t>LHCb</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Control Room </a:t>
            </a:r>
            <a:r>
              <a:rPr lang="en-US" sz="3600" b="1" dirty="0">
                <a:latin typeface="Times New Roman" panose="02020603050405020304" pitchFamily="18" charset="0"/>
                <a:cs typeface="Times New Roman" panose="02020603050405020304" pitchFamily="18" charset="0"/>
              </a:rPr>
              <a:t>important information </a:t>
            </a:r>
            <a:r>
              <a:rPr lang="en-US" sz="3300" b="1" dirty="0" smtClean="0">
                <a:latin typeface="Times New Roman" panose="02020603050405020304" pitchFamily="18" charset="0"/>
                <a:cs typeface="Times New Roman" panose="02020603050405020304" pitchFamily="18" charset="0"/>
              </a:rPr>
              <a:t>on running conditions, in </a:t>
            </a:r>
            <a:r>
              <a:rPr lang="en-US" sz="3300" b="1" dirty="0">
                <a:latin typeface="Times New Roman" panose="02020603050405020304" pitchFamily="18" charset="0"/>
                <a:cs typeface="Times New Roman" panose="02020603050405020304" pitchFamily="18" charset="0"/>
              </a:rPr>
              <a:t>real </a:t>
            </a:r>
            <a:r>
              <a:rPr lang="en-US" sz="3300" b="1" dirty="0" smtClean="0">
                <a:latin typeface="Times New Roman" panose="02020603050405020304" pitchFamily="18" charset="0"/>
                <a:cs typeface="Times New Roman" panose="02020603050405020304" pitchFamily="18" charset="0"/>
              </a:rPr>
              <a:t>time. </a:t>
            </a:r>
            <a:endParaRPr lang="en-US" sz="3600" b="1" dirty="0">
              <a:latin typeface="Times New Roman" panose="02020603050405020304" pitchFamily="18" charset="0"/>
              <a:cs typeface="Times New Roman" panose="02020603050405020304" pitchFamily="18" charset="0"/>
            </a:endParaRPr>
          </a:p>
        </p:txBody>
      </p:sp>
      <p:sp>
        <p:nvSpPr>
          <p:cNvPr id="4" name="Нижний колонтитул 3"/>
          <p:cNvSpPr>
            <a:spLocks noGrp="1"/>
          </p:cNvSpPr>
          <p:nvPr>
            <p:ph type="ftr" sz="quarter" idx="11"/>
          </p:nvPr>
        </p:nvSpPr>
        <p:spPr/>
        <p:txBody>
          <a:bodyPr/>
          <a:lstStyle/>
          <a:p>
            <a:r>
              <a:rPr lang="en-US" smtClean="0"/>
              <a:t>V. Pugatch .KINR Conference -2025</a:t>
            </a:r>
            <a:endParaRPr lang="en-US" dirty="0"/>
          </a:p>
        </p:txBody>
      </p:sp>
      <p:pic>
        <p:nvPicPr>
          <p:cNvPr id="6" name="Рисунок 5">
            <a:extLst>
              <a:ext uri="{FF2B5EF4-FFF2-40B4-BE49-F238E27FC236}">
                <a16:creationId xmlns:a16="http://schemas.microsoft.com/office/drawing/2014/main" id="{CB691129-EC7C-79F2-D193-FFB47BC1D0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36795" y="1241956"/>
            <a:ext cx="1931670" cy="2057400"/>
          </a:xfrm>
          <a:prstGeom prst="rect">
            <a:avLst/>
          </a:prstGeom>
          <a:noFill/>
          <a:ln>
            <a:noFill/>
          </a:ln>
        </p:spPr>
      </p:pic>
      <p:sp>
        <p:nvSpPr>
          <p:cNvPr id="7" name="Прямоугольник 6"/>
          <p:cNvSpPr/>
          <p:nvPr/>
        </p:nvSpPr>
        <p:spPr>
          <a:xfrm>
            <a:off x="4703445" y="3387239"/>
            <a:ext cx="4130040" cy="3262432"/>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rPr>
              <a:t>RMS-R3 </a:t>
            </a:r>
            <a:r>
              <a:rPr lang="uk-UA" b="1" dirty="0" smtClean="0">
                <a:latin typeface="Times New Roman" panose="02020603050405020304" pitchFamily="18" charset="0"/>
                <a:ea typeface="Calibri" panose="020F0502020204030204" pitchFamily="34" charset="0"/>
              </a:rPr>
              <a:t>– 8 </a:t>
            </a:r>
            <a:r>
              <a:rPr lang="en-US" b="1" dirty="0" smtClean="0">
                <a:latin typeface="Times New Roman" panose="02020603050405020304" pitchFamily="18" charset="0"/>
                <a:ea typeface="Calibri" panose="020F0502020204030204" pitchFamily="34" charset="0"/>
              </a:rPr>
              <a:t>MFD detectors (4 vertical, 4 horizontal) </a:t>
            </a:r>
            <a:r>
              <a:rPr lang="en-US" b="1" i="1" dirty="0" smtClean="0">
                <a:latin typeface="Times New Roman" panose="02020603050405020304" pitchFamily="18" charset="0"/>
                <a:ea typeface="Calibri" panose="020F0502020204030204" pitchFamily="34" charset="0"/>
              </a:rPr>
              <a:t>– measure luminosity and </a:t>
            </a:r>
            <a:r>
              <a:rPr lang="en-US" b="1" dirty="0" smtClean="0">
                <a:latin typeface="Times New Roman" panose="02020603050405020304" pitchFamily="18" charset="0"/>
                <a:ea typeface="Calibri" panose="020F0502020204030204" pitchFamily="34" charset="0"/>
              </a:rPr>
              <a:t>produce a 2D-image </a:t>
            </a:r>
            <a:r>
              <a:rPr lang="en-US" b="1" dirty="0">
                <a:latin typeface="Times New Roman" panose="02020603050405020304" pitchFamily="18" charset="0"/>
                <a:ea typeface="Calibri" panose="020F0502020204030204" pitchFamily="34" charset="0"/>
              </a:rPr>
              <a:t>of </a:t>
            </a:r>
            <a:r>
              <a:rPr lang="en-US" b="1" dirty="0" smtClean="0">
                <a:latin typeface="Times New Roman" panose="02020603050405020304" pitchFamily="18" charset="0"/>
                <a:ea typeface="Calibri" panose="020F0502020204030204" pitchFamily="34" charset="0"/>
              </a:rPr>
              <a:t>the  </a:t>
            </a:r>
            <a:r>
              <a:rPr lang="en-US" b="1" dirty="0">
                <a:latin typeface="Times New Roman" panose="02020603050405020304" pitchFamily="18" charset="0"/>
                <a:ea typeface="Calibri" panose="020F0502020204030204" pitchFamily="34" charset="0"/>
              </a:rPr>
              <a:t>nuclear interactions </a:t>
            </a:r>
            <a:r>
              <a:rPr lang="en-US" b="1" dirty="0" smtClean="0">
                <a:latin typeface="Times New Roman" panose="02020603050405020304" pitchFamily="18" charset="0"/>
                <a:ea typeface="Calibri" panose="020F0502020204030204" pitchFamily="34" charset="0"/>
              </a:rPr>
              <a:t> region (IP8-LHCb</a:t>
            </a:r>
            <a:r>
              <a:rPr lang="en-US" b="1" dirty="0">
                <a:latin typeface="Times New Roman" panose="02020603050405020304" pitchFamily="18" charset="0"/>
                <a:ea typeface="Calibri" panose="020F0502020204030204" pitchFamily="34" charset="0"/>
              </a:rPr>
              <a:t>) by the method of their response </a:t>
            </a:r>
            <a:r>
              <a:rPr lang="en-US" b="1" dirty="0" smtClean="0">
                <a:latin typeface="Times New Roman" panose="02020603050405020304" pitchFamily="18" charset="0"/>
                <a:ea typeface="Calibri" panose="020F0502020204030204" pitchFamily="34" charset="0"/>
              </a:rPr>
              <a:t>asymmetries </a:t>
            </a:r>
            <a:r>
              <a:rPr lang="en-US" sz="1600" b="1" dirty="0" smtClean="0">
                <a:latin typeface="Times New Roman" panose="02020603050405020304" pitchFamily="18" charset="0"/>
                <a:ea typeface="Calibri" panose="020F0502020204030204" pitchFamily="34" charset="0"/>
              </a:rPr>
              <a:t>(right panel).</a:t>
            </a:r>
            <a:endParaRPr lang="en-US" sz="1600" b="1" dirty="0">
              <a:latin typeface="Times New Roman" panose="02020603050405020304" pitchFamily="18" charset="0"/>
              <a:ea typeface="Calibri" panose="020F0502020204030204" pitchFamily="34" charset="0"/>
            </a:endParaRPr>
          </a:p>
          <a:p>
            <a:pPr algn="ctr"/>
            <a:endParaRPr lang="en-US" b="1" dirty="0" smtClean="0">
              <a:latin typeface="Times New Roman" panose="02020603050405020304" pitchFamily="18" charset="0"/>
            </a:endParaRPr>
          </a:p>
          <a:p>
            <a:pPr algn="just"/>
            <a:r>
              <a:rPr lang="en-US" sz="1600" b="1" dirty="0" smtClean="0">
                <a:latin typeface="Times New Roman" panose="02020603050405020304" pitchFamily="18" charset="0"/>
              </a:rPr>
              <a:t>For the significant contribution in the safe and efficient operation of the </a:t>
            </a:r>
            <a:r>
              <a:rPr lang="en-US" sz="1600" b="1" dirty="0" err="1" smtClean="0">
                <a:latin typeface="Times New Roman" panose="02020603050405020304" pitchFamily="18" charset="0"/>
              </a:rPr>
              <a:t>LHCb</a:t>
            </a:r>
            <a:r>
              <a:rPr lang="en-US" sz="1600" b="1" dirty="0" smtClean="0">
                <a:latin typeface="Times New Roman" panose="02020603050405020304" pitchFamily="18" charset="0"/>
              </a:rPr>
              <a:t> experiment, Sergey </a:t>
            </a:r>
            <a:r>
              <a:rPr lang="en-US" sz="1600" b="1" dirty="0" err="1" smtClean="0">
                <a:latin typeface="Times New Roman" panose="02020603050405020304" pitchFamily="18" charset="0"/>
              </a:rPr>
              <a:t>Chernyshenko</a:t>
            </a:r>
            <a:r>
              <a:rPr lang="en-US" sz="1600" b="1" dirty="0" smtClean="0">
                <a:latin typeface="Times New Roman" panose="02020603050405020304" pitchFamily="18" charset="0"/>
              </a:rPr>
              <a:t> is nominated for the </a:t>
            </a:r>
            <a:r>
              <a:rPr lang="en-US" sz="1600" b="1" dirty="0" err="1" smtClean="0">
                <a:latin typeface="Times New Roman" panose="02020603050405020304" pitchFamily="18" charset="0"/>
              </a:rPr>
              <a:t>LHCb</a:t>
            </a:r>
            <a:r>
              <a:rPr lang="en-US" sz="1600" b="1" dirty="0" smtClean="0">
                <a:latin typeface="Times New Roman" panose="02020603050405020304" pitchFamily="18" charset="0"/>
              </a:rPr>
              <a:t> Prize for young  scientists.</a:t>
            </a:r>
            <a:endParaRPr lang="ru-RU" sz="1600" b="1" dirty="0"/>
          </a:p>
        </p:txBody>
      </p:sp>
      <p:pic>
        <p:nvPicPr>
          <p:cNvPr id="8" name="Рисунок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304" y="1259996"/>
            <a:ext cx="2033392" cy="2057399"/>
          </a:xfrm>
          <a:prstGeom prst="rect">
            <a:avLst/>
          </a:prstGeom>
          <a:noFill/>
          <a:ln>
            <a:noFill/>
          </a:ln>
        </p:spPr>
      </p:pic>
      <p:sp>
        <p:nvSpPr>
          <p:cNvPr id="12" name="Заголовок 1"/>
          <p:cNvSpPr txBox="1">
            <a:spLocks/>
          </p:cNvSpPr>
          <p:nvPr/>
        </p:nvSpPr>
        <p:spPr>
          <a:xfrm>
            <a:off x="609600" y="228600"/>
            <a:ext cx="6858000" cy="7767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KINR at </a:t>
            </a:r>
            <a:r>
              <a:rPr lang="en-US" sz="2800" b="1" dirty="0" err="1" smtClean="0">
                <a:latin typeface="Times New Roman" panose="02020603050405020304" pitchFamily="18" charset="0"/>
                <a:cs typeface="Times New Roman" panose="02020603050405020304" pitchFamily="18" charset="0"/>
              </a:rPr>
              <a:t>LHCb</a:t>
            </a:r>
            <a:r>
              <a:rPr lang="en-US" sz="2800" b="1" dirty="0" smtClean="0">
                <a:latin typeface="Times New Roman" panose="02020603050405020304" pitchFamily="18" charset="0"/>
                <a:cs typeface="Times New Roman" panose="02020603050405020304" pitchFamily="18" charset="0"/>
              </a:rPr>
              <a:t>. Current activity (2024)</a:t>
            </a:r>
          </a:p>
          <a:p>
            <a:r>
              <a:rPr lang="en-US" sz="2800" b="1" dirty="0" smtClean="0">
                <a:latin typeface="Times New Roman" panose="02020603050405020304" pitchFamily="18" charset="0"/>
                <a:cs typeface="Times New Roman" panose="02020603050405020304" pitchFamily="18" charset="0"/>
              </a:rPr>
              <a:t>Upgrade of Experimental Setup for RUN3</a:t>
            </a:r>
            <a:endParaRPr lang="ru-RU" sz="2800" b="1" dirty="0"/>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30480"/>
            <a:ext cx="1195278" cy="1169202"/>
          </a:xfrm>
          <a:prstGeom prst="rect">
            <a:avLst/>
          </a:prstGeom>
        </p:spPr>
      </p:pic>
      <p:sp>
        <p:nvSpPr>
          <p:cNvPr id="2" name="Номер слайда 1"/>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791256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FF00"/>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28270</TotalTime>
  <Words>2221</Words>
  <Application>Microsoft Office PowerPoint</Application>
  <PresentationFormat>Экран (4:3)</PresentationFormat>
  <Paragraphs>262</Paragraphs>
  <Slides>21</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Wingdings</vt:lpstr>
      <vt:lpstr>Office Theme</vt:lpstr>
      <vt:lpstr>  INR NAS Ukraine in the LHCb (CERN)  and  CBM (GSI/FAIR) experiments. Achievements and Challenges in 2024.  Valery Pugatch  On behalf of co-authors  (Vasyl Dobishuk, Sergey Chernyshenko, Andrii Chaus, Sergey Koliiev, Oleksii Kovalchuk, Oleksandr Kot, Oleksandr Kschyvanskiy,  Volodymyr Kyva, Valeria Lukashenko,  Oleksandr Okhrimenko,.  Ievgenii Petrenko,  Mykhailo Pugach, Dmytro Ramazanov)  Institute for Nuclear Research NAS Ukraine   </vt:lpstr>
      <vt:lpstr>KINR at CERN</vt:lpstr>
      <vt:lpstr>KINR at LHCb (since 1995 – 21 researchers) Peculiarity of LHC – For the first time in the humanity history-  energy available in experiments – up to 13.6 TeV !</vt:lpstr>
      <vt:lpstr>INR NAS UKRAINE IN LHCb EXPERIMENT (CERN)  ACHIEVEMENTS AND CHALLENGES 2024</vt:lpstr>
      <vt:lpstr>V0   -  neutral mesons, baryons –anfi-baryons production  in p-Pb collisions at 5 and 8 TeV (preliminary).</vt:lpstr>
      <vt:lpstr>Our measurements : Multi-differential cross sections for strange  Ks-mesons and Λ-baryons  in collisions of protons and lead nuclei at an energy of 5. TeV.  </vt:lpstr>
      <vt:lpstr>Our measurements :  Multi-differential cross sections for strangeness production</vt:lpstr>
      <vt:lpstr>V0   -  Ks mesons,  Λ -, anti- Λ baryons production  in p-Pb collisions at 5 and 8 TeV (preliminary).</vt:lpstr>
      <vt:lpstr>Презентация PowerPoint</vt:lpstr>
      <vt:lpstr>KINR at LHCb. FUTURE activity (2027-2040) Experimental Setup (Upgrade II ) </vt:lpstr>
      <vt:lpstr> FUTURE of KINR at the LHCb (CERN) Contribution to European Strategy in Particle Physics (ESPP)</vt:lpstr>
      <vt:lpstr>Brief Summary on  Achievements and Challenges in the LHCb 2024</vt:lpstr>
      <vt:lpstr>2. Building new experiment at GSI/FAIR (the year 2024). CBM – Compressed Caryonic Matter.</vt:lpstr>
      <vt:lpstr>Building the CBM experiment at GSI/FAIR  (Year 2024).</vt:lpstr>
      <vt:lpstr>CBM STS Proposed  Upgrade (RUN2, 2035 – 2039) - Combined MAPS and Double sided  microstrip detectors.</vt:lpstr>
      <vt:lpstr>SUMMARY &amp; OUTLOOK</vt:lpstr>
      <vt:lpstr>ACKNOWLEDGEMENTS</vt:lpstr>
      <vt:lpstr>Backup slides</vt:lpstr>
      <vt:lpstr>From particle physics to medicine, Material Science, nuclear physics,  etc.</vt:lpstr>
      <vt:lpstr>International Collaboration MEDIPIX, ENLIGHT (KINR –observer participation since 2007)</vt:lpstr>
      <vt:lpstr>  Н А К А З   «29» квітня 2025 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from B-Physics (LHCb, BELLE)</dc:title>
  <dc:creator>Pugatch, Valery</dc:creator>
  <cp:lastModifiedBy>User</cp:lastModifiedBy>
  <cp:revision>604</cp:revision>
  <dcterms:created xsi:type="dcterms:W3CDTF">2006-08-16T00:00:00Z</dcterms:created>
  <dcterms:modified xsi:type="dcterms:W3CDTF">2025-05-21T07:39:17Z</dcterms:modified>
</cp:coreProperties>
</file>