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600" r:id="rId3"/>
    <p:sldId id="601" r:id="rId4"/>
    <p:sldId id="594" r:id="rId5"/>
    <p:sldId id="593" r:id="rId6"/>
    <p:sldId id="602" r:id="rId7"/>
    <p:sldId id="576" r:id="rId8"/>
    <p:sldId id="590" r:id="rId9"/>
    <p:sldId id="596" r:id="rId10"/>
    <p:sldId id="604" r:id="rId11"/>
    <p:sldId id="591" r:id="rId12"/>
    <p:sldId id="5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80" autoAdjust="0"/>
    <p:restoredTop sz="93871" autoAdjust="0"/>
  </p:normalViewPr>
  <p:slideViewPr>
    <p:cSldViewPr>
      <p:cViewPr>
        <p:scale>
          <a:sx n="100" d="100"/>
          <a:sy n="100" d="100"/>
        </p:scale>
        <p:origin x="54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4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7ACB-D0F0-401B-BD1C-D1155CE58253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0ADD-4733-4C87-A21C-5E5217560B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1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0ADD-4733-4C87-A21C-5E5217560B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36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0ADD-4733-4C87-A21C-5E5217560B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42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A1BA-B62B-4114-9D27-D53E7DDC9903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B450-C3DD-48A7-8F20-EA1DC1042231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F32-8605-481A-828F-67BC6E2F4CE2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E6A3-F937-4BE9-B9EB-9FA9258EE1A7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429-B2EB-4359-9CF2-7452E81035E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C7AA-596F-4439-A1DC-D5B1D3CAFD73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D3E-53DD-4B3E-BB8A-9CE397A8BCE8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CB52-1E92-4AF2-B0D9-7782C8749013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E4E-7132-46F9-B832-E4AD127F5A37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121-9098-4F36-A8C2-C3D1625C984C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C7D6-35E2-446E-958B-1C4C3027FF76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22E2-2482-46AE-8927-8128EFF52659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001000" cy="4800599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AND BACKGROUND MONITORING SYSTEM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EXPERIMENT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FAIR/GSI.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Pugatch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Chernyshenko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Kovalchuk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Kshyvanskyi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Kyva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Pugach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Ramazanov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Nuclear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Academy of Sciences of Ukraine, Kyiv</a:t>
            </a:r>
            <a:r>
              <a:rPr lang="ru-RU" dirty="0"/>
              <a:t/>
            </a:r>
            <a:br>
              <a:rPr lang="ru-RU" dirty="0"/>
            </a:b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 Conference KINR-2025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Kyiv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8430"/>
            <a:ext cx="2185316" cy="109342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" y="31986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45" y="40369"/>
            <a:ext cx="1124465" cy="11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" y="651362"/>
            <a:ext cx="1222567" cy="5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006" y="31986"/>
            <a:ext cx="2321482" cy="74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Mounting Structure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Monitoring System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СВМ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1832808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MS-R1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CBM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rectangular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frames.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fixing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 are folded at the sight of L-like metal rails with visible threads to attach the elements of the system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installed in the working position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housing of the dipole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–last station of the STS 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(Carbon Fiber) - width 1 cm, thickness - 0.5 cm) The thickness of sensitive balls of detector modules is 0.25 mm. The thickness of the structure of the modules in the bundle is 16 mm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.(more details-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Dmytro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Ramazanov’s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presentation)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tasks of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the stability and reproduction of the experimental conditions, including mapping the interaction area using the asymmetry of the response of its sensors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(two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expected functional characteristics of the system for monitoring the conditions and safety of the future CBM experiment (GSI/FAIR)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 worked out.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performed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MS-CBM-R1 system (based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metal foil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operate in a wide range of nuclear interaction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to 100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studies were partially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under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of the Institute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ofor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Nuclear Research of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NAS of Ukraine "Physical and technical foundations of the study of the properties of strange hadrons in the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(FAIR / GSI)". within the framework of the Targeted Scientific Program of the NAS of Ukraine "Fundamental Research in High Energy Physics and Nuclear Physics (International Cooperation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)".</a:t>
            </a:r>
          </a:p>
          <a:p>
            <a:pPr algn="just"/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were performed under the financial support within the EU Grant Agreement №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871072.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EURIZON (IP1, IP2) as well as its Fellowships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#3014 “RMS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02076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CBM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Baryonic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GSI/FAIR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47404"/>
            <a:ext cx="4762500" cy="4534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-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SIS100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(FAIR)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0.1 - 1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(2028), 10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(2030 -2032), 100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MAPS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2035-2040).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oring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V. M. Pugach.- CBM- KINR--2025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Объект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764"/>
            <a:ext cx="3174304" cy="3176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10200" y="4965838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of quantum chromodynamics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potential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61418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DETECTOR </a:t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RUN1: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2032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0.1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&lt;IR &lt;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lang="ru-RU" sz="2000" b="1" dirty="0"/>
          </a:p>
        </p:txBody>
      </p:sp>
      <p:pic>
        <p:nvPicPr>
          <p:cNvPr id="4" name="Picture 4" descr="A diagram of a machine&#10;&#10;Description automatically generat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218473"/>
            <a:ext cx="3810000" cy="1791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501" y="3038279"/>
            <a:ext cx="3886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 Detector</a:t>
            </a: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Muon and electron configuration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7701" y="1390895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QCD Phase Diagram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multi- differential hadron production cross-sections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FF7FD6EF-3B6F-C7A8-E204-8701EF11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44" y="4109579"/>
            <a:ext cx="4049171" cy="2072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901" y="3881703"/>
            <a:ext cx="411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the Matter (simulations):</a:t>
            </a: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merger (top)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nuclei collisions (bottom)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“FLUKA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”-</a:t>
            </a:r>
            <a:r>
              <a:rPr lang="uk-UA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simulations for the spatial </a:t>
            </a:r>
            <a:b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radiation load 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05000"/>
            <a:ext cx="3486150" cy="3165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564" y="5240508"/>
            <a:ext cx="536557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radiation load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first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STS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Courtesy Anna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Senger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needsto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monitor  radiation load !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4343400" cy="26584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3955693"/>
            <a:ext cx="434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-СВМ-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 Foil Detectors Technology developed at KINR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options: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after RUN3 data taking (2026)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system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20169" y="-79488"/>
            <a:ext cx="84698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MS-R1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876800" y="1228512"/>
            <a:ext cx="39827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SIS100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76BAD-CE53-3445-2555-5DDF886D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7" y="300093"/>
            <a:ext cx="8571722" cy="7795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paired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sdetectors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MS-R1-CBM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monitoring.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A0645-E42B-D452-509E-DCC99D0F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7" y="1272538"/>
            <a:ext cx="8571723" cy="11143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paired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response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 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/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</a:t>
            </a:r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detectors response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RIGHT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DOWN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of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depend on the frequency of nuclear interactions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19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1068B-6C0B-3212-7222-7A5FD0E0820B}"/>
              </a:ext>
            </a:extLst>
          </p:cNvPr>
          <p:cNvSpPr txBox="1"/>
          <p:nvPr/>
        </p:nvSpPr>
        <p:spPr>
          <a:xfrm>
            <a:off x="191276" y="5065888"/>
            <a:ext cx="849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detector response depends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on:the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( d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 (θ), azimuthal (ϕ) and solid angles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luminosity and parameters of the beams and the target</a:t>
            </a:r>
            <a:endParaRPr lang="x-none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7F4DA3-2B5E-1863-E859-32895422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30808"/>
            <a:ext cx="1883746" cy="1643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83FF96-D473-F858-E2E7-5E14254C1EED}"/>
              </a:ext>
            </a:extLst>
          </p:cNvPr>
          <p:cNvSpPr txBox="1"/>
          <p:nvPr/>
        </p:nvSpPr>
        <p:spPr>
          <a:xfrm>
            <a:off x="191276" y="4191000"/>
            <a:ext cx="308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Possible localization of events </a:t>
            </a:r>
            <a:r>
              <a:rPr lang="en-US" sz="1600" dirty="0" smtClean="0"/>
              <a:t>:</a:t>
            </a:r>
          </a:p>
          <a:p>
            <a:pPr algn="ctr"/>
            <a:r>
              <a:rPr lang="en-US" sz="1600" dirty="0" smtClean="0"/>
              <a:t>2D </a:t>
            </a:r>
            <a:r>
              <a:rPr lang="en-US" sz="1600" dirty="0"/>
              <a:t>asymmetries (from -1 to + 1 on both axes)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923B-B9E5-A84E-D90B-84059099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4D5F-17C4-414E-8524-CA04D80B9CA1}" type="slidenum">
              <a:rPr lang="x-none" smtClean="0"/>
              <a:t>6</a:t>
            </a:fld>
            <a:endParaRPr lang="x-none"/>
          </a:p>
        </p:txBody>
      </p:sp>
      <p:pic>
        <p:nvPicPr>
          <p:cNvPr id="11" name="Объект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430808"/>
            <a:ext cx="4343400" cy="23622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СВМ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of  IR and position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53" y="1219200"/>
            <a:ext cx="4114421" cy="48768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6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RMS-R3:  Instantaneous luminosity 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2*10</a:t>
            </a:r>
            <a:r>
              <a:rPr lang="uk-UA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Localization  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</a:t>
            </a:r>
            <a:endParaRPr lang="uk-UA" sz="8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CERN to GSI (Darmstadt) in the year 2027. After mounting it on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frames it might be installed in the CBM experimental setup at the edge of the dipole magnet in close vicinity to the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7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Instantaneous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2*10</a:t>
            </a:r>
            <a:r>
              <a:rPr lang="uk-UA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and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</a:p>
          <a:p>
            <a:pPr marL="0" indent="0" algn="just">
              <a:buNone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,Asymmetry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observe halo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touches the target frame . OR another source of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691129-EC7C-79F2-D193-FFB47BC1D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69" y="1300781"/>
            <a:ext cx="193167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69496" y="3426509"/>
            <a:ext cx="401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RMS-R3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LHCb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Demonstrated sensitivity to  changes of the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experiement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04" y="1279174"/>
            <a:ext cx="2033392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8" y="4380776"/>
            <a:ext cx="3409741" cy="1944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4" y="381000"/>
            <a:ext cx="8757138" cy="115530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STS Proposed  Upgrade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(RUN2, 2035 – 2039, IR -&gt; 100 MHz).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MAPS and Double sided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4" y="1752600"/>
            <a:ext cx="4026878" cy="43434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scoping approach: </a:t>
            </a:r>
          </a:p>
          <a:p>
            <a:pPr marL="0" indent="0" algn="just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STS stations construction -&gt; MAPS and original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three stations (1, 2, 3) -&gt; MAPS</a:t>
            </a:r>
          </a:p>
          <a:p>
            <a:pPr marL="342900" lvl="1" indent="0" algn="just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rest five stations (4 – 8) -&gt;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 in areas close to the beam axis  (2.5 &lt;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&lt;12.5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 strip detectors-&gt;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original position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12.5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&lt;25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D4FA-9314-4789-AD51-8F19B216E313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02844" y="1654136"/>
            <a:ext cx="772478" cy="134064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2250877"/>
            <a:ext cx="918686" cy="7439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881" y="1691723"/>
            <a:ext cx="2034540" cy="13415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21421" y="311971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design for the CBM STS (3 + 5) Upgrade (MAPS &amp; Double-sided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Silicon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detectors):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MightyPix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chips is lower, three times lower power consumption  (2.5 kW). Relevant costs for MAPS drop from ~ 2.5 MEUR to 0.8 MEUR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strip detectors  require  power of ~ 15 kW station (from the 4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8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cooling to dissipate the heat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53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107"/>
            <a:ext cx="8229600" cy="87709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system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СВМ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-MS-R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IR and position of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interaction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439650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detector modules configured as in the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RMS-R3.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is completely new.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chip is "A Nine Decade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Femtoampere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Frequency Converter" - Utopia 2</a:t>
            </a:r>
            <a:r>
              <a:rPr lang="en-US" sz="2000" dirty="0"/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Объект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4015740" cy="1775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6" y="2438400"/>
            <a:ext cx="3197728" cy="17380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657600"/>
            <a:ext cx="4168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Utopia 2 ASIC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currents from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a wide dynamic range (9 orders of magnitude).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 multi-band ASIC architecture, it can digitize currents down to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sent to CERN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12362</TotalTime>
  <Words>1208</Words>
  <Application>Microsoft Office PowerPoint</Application>
  <PresentationFormat>Экран (4:3)</PresentationFormat>
  <Paragraphs>131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 BEAM AND BACKGROUND MONITORING SYSTEM FOR THE CBM EXPERIMENT AT FAIR/GSI.    V.M. Pugatch, A.V. Chaus, S.B. Chernyshenko, O.S. Kovalchuk,  O.O. Kshyvanskyi, V.O. Kyva, M.V. Pugach, D.M.Ramazanov    Institute for Nuclear Research. National Academy of Sciences of Ukraine, Kyiv   Scientific Conference KINR-2025 26 – 30 May 2025. Kyiv  </vt:lpstr>
      <vt:lpstr>The CBM (Compressed Baryonic Matter) experiment  at GSI/FAIR (Darmstadt)</vt:lpstr>
      <vt:lpstr>CBM DETECTOR  RUN1:  2028 – 2032. 0.1 &lt;IR &lt; 10 MHz</vt:lpstr>
      <vt:lpstr>“FLUKA”- simulations for the spatial  distribution of radiation load .</vt:lpstr>
      <vt:lpstr>Design of a Monitoring System MS-R1 for experimental conditions and safety of the CBM Experiment</vt:lpstr>
      <vt:lpstr>Asymmetry method of paired sdetectors MS-R1-CBM  for nuclear interaction region monitoring.</vt:lpstr>
      <vt:lpstr>1. RMS-R3 (LHCb) in  СВМ.  Measurement of  IR and position of the interaction region  </vt:lpstr>
      <vt:lpstr>CBM STS Proposed  Upgrade (RUN2, 2035 – 2039, IR -&gt; 100 MHz).  Combined MAPS and Double sided  microstrip detectors.</vt:lpstr>
      <vt:lpstr>Option 2. New system - СВМ -MS-R1.  Measurement of  IR and position of the nuclei interaction</vt:lpstr>
      <vt:lpstr>Mounting Structure for Monitoring System  MS-R1- СВМ </vt:lpstr>
      <vt:lpstr>SUMMARY</vt:lpstr>
      <vt:lpstr> 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B-Physics (LHCb, BELLE)</dc:title>
  <dc:creator>Pugatch, Valery</dc:creator>
  <cp:lastModifiedBy>User</cp:lastModifiedBy>
  <cp:revision>578</cp:revision>
  <dcterms:created xsi:type="dcterms:W3CDTF">2006-08-16T00:00:00Z</dcterms:created>
  <dcterms:modified xsi:type="dcterms:W3CDTF">2025-05-26T13:38:32Z</dcterms:modified>
</cp:coreProperties>
</file>