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Helios" panose="020B0504020202020204" pitchFamily="34" charset="0"/>
      <p:regular r:id="rId18"/>
    </p:embeddedFont>
    <p:embeddedFont>
      <p:font typeface="Helios Bold" panose="020B0704020202020204" pitchFamily="34" charset="0"/>
      <p:regular r:id="rId19"/>
      <p:bold r:id="rId20"/>
    </p:embeddedFont>
    <p:embeddedFont>
      <p:font typeface="Klein" panose="02000503060000020004" pitchFamily="2" charset="0"/>
      <p:regular r:id="rId21"/>
    </p:embeddedFont>
    <p:embeddedFont>
      <p:font typeface="Klein Bold" panose="02000503060000020004" pitchFamily="2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558" autoAdjust="0"/>
  </p:normalViewPr>
  <p:slideViewPr>
    <p:cSldViewPr>
      <p:cViewPr varScale="1">
        <p:scale>
          <a:sx n="69" d="100"/>
          <a:sy n="69" d="100"/>
        </p:scale>
        <p:origin x="256" y="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3946E-619C-2540-8D94-87C8418583A8}" type="datetimeFigureOut">
              <a:rPr lang="ru-UA" smtClean="0"/>
              <a:t>26.05.2025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C5397-8340-3B41-8463-7A8D77CFCF9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89304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C5397-8340-3B41-8463-7A8D77CFCF92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9522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C5397-8340-3B41-8463-7A8D77CFCF92}" type="slidenum">
              <a:rPr lang="ru-UA" smtClean="0"/>
              <a:t>3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2439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pull/>
      </p:transition>
    </mc:Choice>
    <mc:Fallback>
      <p:transition spd="slow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pull/>
      </p:transition>
    </mc:Choice>
    <mc:Fallback>
      <p:transition spd="slow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pull/>
      </p:transition>
    </mc:Choice>
    <mc:Fallback>
      <p:transition spd="slow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pull/>
      </p:transition>
    </mc:Choice>
    <mc:Fallback>
      <p:transition spd="slow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pull/>
      </p:transition>
    </mc:Choice>
    <mc:Fallback>
      <p:transition spd="slow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pull/>
      </p:transition>
    </mc:Choice>
    <mc:Fallback>
      <p:transition spd="slow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pull/>
      </p:transition>
    </mc:Choice>
    <mc:Fallback>
      <p:transition spd="slow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pull/>
      </p:transition>
    </mc:Choice>
    <mc:Fallback>
      <p:transition spd="slow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pull/>
      </p:transition>
    </mc:Choice>
    <mc:Fallback>
      <p:transition spd="slow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pull/>
      </p:transition>
    </mc:Choice>
    <mc:Fallback>
      <p:transition spd="slow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pull/>
      </p:transition>
    </mc:Choice>
    <mc:Fallback>
      <p:transition spd="slow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750">
        <p:pull/>
      </p:transition>
    </mc:Choice>
    <mc:Fallback>
      <p:transition spd="slow">
        <p:pull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.svg"/><Relationship Id="rId7" Type="http://schemas.openxmlformats.org/officeDocument/2006/relationships/image" Target="../media/image33.svg"/><Relationship Id="rId12" Type="http://schemas.openxmlformats.org/officeDocument/2006/relationships/image" Target="../media/image3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sv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Relationship Id="rId14" Type="http://schemas.openxmlformats.org/officeDocument/2006/relationships/image" Target="../media/image40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421370" y="-4738637"/>
            <a:ext cx="10812392" cy="10812392"/>
          </a:xfrm>
          <a:custGeom>
            <a:avLst/>
            <a:gdLst/>
            <a:ahLst/>
            <a:cxnLst/>
            <a:rect l="l" t="t" r="r" b="b"/>
            <a:pathLst>
              <a:path w="10812392" h="10812392">
                <a:moveTo>
                  <a:pt x="0" y="0"/>
                </a:moveTo>
                <a:lnTo>
                  <a:pt x="10812392" y="0"/>
                </a:lnTo>
                <a:lnTo>
                  <a:pt x="10812392" y="10812392"/>
                </a:lnTo>
                <a:lnTo>
                  <a:pt x="0" y="108123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4361644" y="4070927"/>
            <a:ext cx="5764383" cy="5764383"/>
          </a:xfrm>
          <a:custGeom>
            <a:avLst/>
            <a:gdLst/>
            <a:ahLst/>
            <a:cxnLst/>
            <a:rect l="l" t="t" r="r" b="b"/>
            <a:pathLst>
              <a:path w="5764383" h="5764383">
                <a:moveTo>
                  <a:pt x="0" y="0"/>
                </a:moveTo>
                <a:lnTo>
                  <a:pt x="5764383" y="0"/>
                </a:lnTo>
                <a:lnTo>
                  <a:pt x="5764383" y="5764383"/>
                </a:lnTo>
                <a:lnTo>
                  <a:pt x="0" y="5764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897366" y="7541062"/>
            <a:ext cx="5764383" cy="5764383"/>
          </a:xfrm>
          <a:custGeom>
            <a:avLst/>
            <a:gdLst/>
            <a:ahLst/>
            <a:cxnLst/>
            <a:rect l="l" t="t" r="r" b="b"/>
            <a:pathLst>
              <a:path w="5764383" h="5764383">
                <a:moveTo>
                  <a:pt x="0" y="0"/>
                </a:moveTo>
                <a:lnTo>
                  <a:pt x="5764383" y="0"/>
                </a:lnTo>
                <a:lnTo>
                  <a:pt x="5764383" y="5764383"/>
                </a:lnTo>
                <a:lnTo>
                  <a:pt x="0" y="5764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642287" y="3863955"/>
            <a:ext cx="11437839" cy="440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60"/>
              </a:lnSpc>
            </a:pPr>
            <a:r>
              <a:rPr lang="en-US" sz="5800" b="1" dirty="0" err="1">
                <a:solidFill>
                  <a:srgbClr val="2A2E3A"/>
                </a:solidFill>
                <a:latin typeface="Klein Bold"/>
                <a:ea typeface="Klein Bold"/>
                <a:cs typeface="Klein Bold"/>
                <a:sym typeface="Klein Bold"/>
              </a:rPr>
              <a:t>Оцінка</a:t>
            </a:r>
            <a:r>
              <a:rPr lang="en-US" sz="5800" b="1" dirty="0">
                <a:solidFill>
                  <a:srgbClr val="2A2E3A"/>
                </a:solidFill>
                <a:latin typeface="Klein Bold"/>
                <a:ea typeface="Klein Bold"/>
                <a:cs typeface="Klein Bold"/>
                <a:sym typeface="Klein Bold"/>
              </a:rPr>
              <a:t> </a:t>
            </a:r>
            <a:r>
              <a:rPr lang="en-US" sz="5800" b="1" dirty="0" err="1">
                <a:solidFill>
                  <a:srgbClr val="2A2E3A"/>
                </a:solidFill>
                <a:latin typeface="Klein Bold"/>
                <a:ea typeface="Klein Bold"/>
                <a:cs typeface="Klein Bold"/>
                <a:sym typeface="Klein Bold"/>
              </a:rPr>
              <a:t>потужності</a:t>
            </a:r>
            <a:r>
              <a:rPr lang="en-US" sz="5800" b="1" dirty="0">
                <a:solidFill>
                  <a:srgbClr val="2A2E3A"/>
                </a:solidFill>
                <a:latin typeface="Klein Bold"/>
                <a:ea typeface="Klein Bold"/>
                <a:cs typeface="Klein Bold"/>
                <a:sym typeface="Klein Bold"/>
              </a:rPr>
              <a:t> </a:t>
            </a:r>
            <a:r>
              <a:rPr lang="en-US" sz="5800" b="1" dirty="0" err="1">
                <a:solidFill>
                  <a:srgbClr val="2A2E3A"/>
                </a:solidFill>
                <a:latin typeface="Klein Bold"/>
                <a:ea typeface="Klein Bold"/>
                <a:cs typeface="Klein Bold"/>
                <a:sym typeface="Klein Bold"/>
              </a:rPr>
              <a:t>дози</a:t>
            </a:r>
            <a:r>
              <a:rPr lang="en-US" sz="5800" b="1" dirty="0">
                <a:solidFill>
                  <a:srgbClr val="2A2E3A"/>
                </a:solidFill>
                <a:latin typeface="Klein Bold"/>
                <a:ea typeface="Klein Bold"/>
                <a:cs typeface="Klein Bold"/>
                <a:sym typeface="Klein Bold"/>
              </a:rPr>
              <a:t> </a:t>
            </a:r>
            <a:r>
              <a:rPr lang="en-US" sz="5800" b="1" dirty="0" err="1">
                <a:solidFill>
                  <a:srgbClr val="2A2E3A"/>
                </a:solidFill>
                <a:latin typeface="Klein Bold"/>
                <a:ea typeface="Klein Bold"/>
                <a:cs typeface="Klein Bold"/>
                <a:sym typeface="Klein Bold"/>
              </a:rPr>
              <a:t>в</a:t>
            </a:r>
            <a:r>
              <a:rPr lang="en-US" sz="5800" b="1" dirty="0">
                <a:solidFill>
                  <a:srgbClr val="2A2E3A"/>
                </a:solidFill>
                <a:latin typeface="Klein Bold"/>
                <a:ea typeface="Klein Bold"/>
                <a:cs typeface="Klein Bold"/>
                <a:sym typeface="Klein Bold"/>
              </a:rPr>
              <a:t> </a:t>
            </a:r>
            <a:r>
              <a:rPr lang="en-US" sz="5800" b="1" dirty="0" err="1">
                <a:solidFill>
                  <a:srgbClr val="2A2E3A"/>
                </a:solidFill>
                <a:latin typeface="Klein Bold"/>
                <a:ea typeface="Klein Bold"/>
                <a:cs typeface="Klein Bold"/>
                <a:sym typeface="Klein Bold"/>
              </a:rPr>
              <a:t>технічних</a:t>
            </a:r>
            <a:r>
              <a:rPr lang="en-US" sz="5800" b="1" dirty="0">
                <a:solidFill>
                  <a:srgbClr val="2A2E3A"/>
                </a:solidFill>
                <a:latin typeface="Klein Bold"/>
                <a:ea typeface="Klein Bold"/>
                <a:cs typeface="Klein Bold"/>
                <a:sym typeface="Klein Bold"/>
              </a:rPr>
              <a:t> </a:t>
            </a:r>
            <a:r>
              <a:rPr lang="en-US" sz="5800" b="1" dirty="0" err="1">
                <a:solidFill>
                  <a:srgbClr val="2A2E3A"/>
                </a:solidFill>
                <a:latin typeface="Klein Bold"/>
                <a:ea typeface="Klein Bold"/>
                <a:cs typeface="Klein Bold"/>
                <a:sym typeface="Klein Bold"/>
              </a:rPr>
              <a:t>приміщеннях</a:t>
            </a:r>
            <a:r>
              <a:rPr lang="en-US" sz="5800" b="1" dirty="0">
                <a:solidFill>
                  <a:srgbClr val="2A2E3A"/>
                </a:solidFill>
                <a:latin typeface="Klein Bold"/>
                <a:ea typeface="Klein Bold"/>
                <a:cs typeface="Klein Bold"/>
                <a:sym typeface="Klein Bold"/>
              </a:rPr>
              <a:t> </a:t>
            </a:r>
            <a:r>
              <a:rPr lang="en-US" sz="5800" b="1" dirty="0" err="1">
                <a:solidFill>
                  <a:srgbClr val="2A2E3A"/>
                </a:solidFill>
                <a:latin typeface="Klein Bold"/>
                <a:ea typeface="Klein Bold"/>
                <a:cs typeface="Klein Bold"/>
                <a:sym typeface="Klein Bold"/>
              </a:rPr>
              <a:t>термоядерного</a:t>
            </a:r>
            <a:r>
              <a:rPr lang="en-US" sz="5800" b="1" dirty="0">
                <a:solidFill>
                  <a:srgbClr val="2A2E3A"/>
                </a:solidFill>
                <a:latin typeface="Klein Bold"/>
                <a:ea typeface="Klein Bold"/>
                <a:cs typeface="Klein Bold"/>
                <a:sym typeface="Klein Bold"/>
              </a:rPr>
              <a:t> </a:t>
            </a:r>
            <a:r>
              <a:rPr lang="en-US" sz="5800" b="1" dirty="0" err="1">
                <a:solidFill>
                  <a:srgbClr val="2A2E3A"/>
                </a:solidFill>
                <a:latin typeface="Klein Bold"/>
                <a:ea typeface="Klein Bold"/>
                <a:cs typeface="Klein Bold"/>
                <a:sym typeface="Klein Bold"/>
              </a:rPr>
              <a:t>реактора</a:t>
            </a:r>
            <a:r>
              <a:rPr lang="en-US" sz="5800" b="1" dirty="0">
                <a:solidFill>
                  <a:srgbClr val="2A2E3A"/>
                </a:solidFill>
                <a:latin typeface="Klein Bold"/>
                <a:ea typeface="Klein Bold"/>
                <a:cs typeface="Klein Bold"/>
                <a:sym typeface="Klein Bold"/>
              </a:rPr>
              <a:t> DEMO </a:t>
            </a:r>
            <a:r>
              <a:rPr lang="en-US" sz="5800" b="1" dirty="0" err="1">
                <a:solidFill>
                  <a:srgbClr val="2A2E3A"/>
                </a:solidFill>
                <a:latin typeface="Klein Bold"/>
                <a:ea typeface="Klein Bold"/>
                <a:cs typeface="Klein Bold"/>
                <a:sym typeface="Klein Bold"/>
              </a:rPr>
              <a:t>з</a:t>
            </a:r>
            <a:r>
              <a:rPr lang="en-US" sz="5800" b="1" dirty="0">
                <a:solidFill>
                  <a:srgbClr val="2A2E3A"/>
                </a:solidFill>
                <a:latin typeface="Klein Bold"/>
                <a:ea typeface="Klein Bold"/>
                <a:cs typeface="Klein Bold"/>
                <a:sym typeface="Klein Bold"/>
              </a:rPr>
              <a:t> </a:t>
            </a:r>
            <a:r>
              <a:rPr lang="en-US" sz="5800" b="1" dirty="0" err="1">
                <a:solidFill>
                  <a:srgbClr val="2A2E3A"/>
                </a:solidFill>
                <a:latin typeface="Klein Bold"/>
                <a:ea typeface="Klein Bold"/>
                <a:cs typeface="Klein Bold"/>
                <a:sym typeface="Klein Bold"/>
              </a:rPr>
              <a:t>використанням</a:t>
            </a:r>
            <a:r>
              <a:rPr lang="en-US" sz="5800" b="1" dirty="0">
                <a:solidFill>
                  <a:srgbClr val="2A2E3A"/>
                </a:solidFill>
                <a:latin typeface="Klein Bold"/>
                <a:ea typeface="Klein Bold"/>
                <a:cs typeface="Klein Bold"/>
                <a:sym typeface="Klein Bold"/>
              </a:rPr>
              <a:t>  Monte Carlo </a:t>
            </a:r>
            <a:r>
              <a:rPr lang="en-US" sz="5800" b="1" dirty="0" err="1">
                <a:solidFill>
                  <a:srgbClr val="2A2E3A"/>
                </a:solidFill>
                <a:latin typeface="Klein Bold"/>
                <a:ea typeface="Klein Bold"/>
                <a:cs typeface="Klein Bold"/>
                <a:sym typeface="Klein Bold"/>
              </a:rPr>
              <a:t>коду</a:t>
            </a:r>
            <a:r>
              <a:rPr lang="en-US" sz="5800" b="1" dirty="0">
                <a:solidFill>
                  <a:srgbClr val="2A2E3A"/>
                </a:solidFill>
                <a:latin typeface="Klein Bold"/>
                <a:ea typeface="Klein Bold"/>
                <a:cs typeface="Klein Bold"/>
                <a:sym typeface="Klein Bold"/>
              </a:rPr>
              <a:t> Serpent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5662340" y="8653219"/>
            <a:ext cx="9611867" cy="1246697"/>
            <a:chOff x="0" y="-182616"/>
            <a:chExt cx="13623974" cy="1997678"/>
          </a:xfrm>
        </p:grpSpPr>
        <p:grpSp>
          <p:nvGrpSpPr>
            <p:cNvPr id="7" name="Group 7"/>
            <p:cNvGrpSpPr/>
            <p:nvPr/>
          </p:nvGrpSpPr>
          <p:grpSpPr>
            <a:xfrm>
              <a:off x="2239327" y="-182616"/>
              <a:ext cx="11384647" cy="1840619"/>
              <a:chOff x="0" y="-12943"/>
              <a:chExt cx="806891" cy="13045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06891" cy="117512"/>
              </a:xfrm>
              <a:custGeom>
                <a:avLst/>
                <a:gdLst/>
                <a:ahLst/>
                <a:cxnLst/>
                <a:rect l="l" t="t" r="r" b="b"/>
                <a:pathLst>
                  <a:path w="806891" h="117512">
                    <a:moveTo>
                      <a:pt x="58756" y="0"/>
                    </a:moveTo>
                    <a:lnTo>
                      <a:pt x="748135" y="0"/>
                    </a:lnTo>
                    <a:cubicBezTo>
                      <a:pt x="780585" y="0"/>
                      <a:pt x="806891" y="26306"/>
                      <a:pt x="806891" y="58756"/>
                    </a:cubicBezTo>
                    <a:lnTo>
                      <a:pt x="806891" y="58756"/>
                    </a:lnTo>
                    <a:cubicBezTo>
                      <a:pt x="806891" y="91206"/>
                      <a:pt x="780585" y="117512"/>
                      <a:pt x="748135" y="117512"/>
                    </a:cubicBezTo>
                    <a:lnTo>
                      <a:pt x="58756" y="117512"/>
                    </a:lnTo>
                    <a:cubicBezTo>
                      <a:pt x="26306" y="117512"/>
                      <a:pt x="0" y="91206"/>
                      <a:pt x="0" y="58756"/>
                    </a:cubicBezTo>
                    <a:lnTo>
                      <a:pt x="0" y="58756"/>
                    </a:lnTo>
                    <a:cubicBezTo>
                      <a:pt x="0" y="26306"/>
                      <a:pt x="26306" y="0"/>
                      <a:pt x="58756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12943"/>
                <a:ext cx="806891" cy="130455"/>
              </a:xfrm>
              <a:prstGeom prst="rect">
                <a:avLst/>
              </a:prstGeom>
            </p:spPr>
            <p:txBody>
              <a:bodyPr lIns="127000" tIns="127000" rIns="127000" bIns="127000" rtlCol="0" anchor="ctr"/>
              <a:lstStyle/>
              <a:p>
                <a:pPr algn="ctr">
                  <a:lnSpc>
                    <a:spcPts val="4619"/>
                  </a:lnSpc>
                </a:pPr>
                <a:r>
                  <a:rPr lang="en-US" sz="2699" dirty="0" err="1">
                    <a:solidFill>
                      <a:srgbClr val="2A2E3A"/>
                    </a:solidFill>
                    <a:latin typeface="Klein"/>
                    <a:sym typeface="Telegraf"/>
                  </a:rPr>
                  <a:t>доповідач</a:t>
                </a:r>
                <a:r>
                  <a:rPr lang="en-US" sz="3299" dirty="0">
                    <a:solidFill>
                      <a:srgbClr val="2A2E3A"/>
                    </a:solidFill>
                    <a:latin typeface="Kartika" panose="02020503030404060203" pitchFamily="18" charset="0"/>
                    <a:ea typeface="Telegraf"/>
                    <a:cs typeface="Kartika" panose="02020503030404060203" pitchFamily="18" charset="0"/>
                    <a:sym typeface="Telegraf"/>
                  </a:rPr>
                  <a:t> </a:t>
                </a:r>
                <a:r>
                  <a:rPr lang="en-US" sz="2699" dirty="0" err="1">
                    <a:solidFill>
                      <a:srgbClr val="2A2E3A"/>
                    </a:solidFill>
                    <a:latin typeface="Klein"/>
                    <a:sym typeface="Telegraf"/>
                  </a:rPr>
                  <a:t>Середа</a:t>
                </a:r>
                <a:r>
                  <a:rPr lang="en-US" sz="2699" dirty="0">
                    <a:solidFill>
                      <a:srgbClr val="2A2E3A"/>
                    </a:solidFill>
                    <a:latin typeface="Klein"/>
                    <a:sym typeface="Telegraf"/>
                  </a:rPr>
                  <a:t> С.В.</a:t>
                </a: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0"/>
              <a:ext cx="1815062" cy="1815062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28893" tIns="28893" rIns="28893" bIns="28893" rtlCol="0" anchor="ctr"/>
              <a:lstStyle/>
              <a:p>
                <a:pPr algn="ctr">
                  <a:lnSpc>
                    <a:spcPts val="2067"/>
                  </a:lnSpc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536695" y="536695"/>
              <a:ext cx="741672" cy="741672"/>
            </a:xfrm>
            <a:custGeom>
              <a:avLst/>
              <a:gdLst/>
              <a:ahLst/>
              <a:cxnLst/>
              <a:rect l="l" t="t" r="r" b="b"/>
              <a:pathLst>
                <a:path w="741672" h="741672">
                  <a:moveTo>
                    <a:pt x="0" y="0"/>
                  </a:moveTo>
                  <a:lnTo>
                    <a:pt x="741672" y="0"/>
                  </a:lnTo>
                  <a:lnTo>
                    <a:pt x="741672" y="741672"/>
                  </a:lnTo>
                  <a:lnTo>
                    <a:pt x="0" y="741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4" name="Freeform 14"/>
          <p:cNvSpPr/>
          <p:nvPr/>
        </p:nvSpPr>
        <p:spPr>
          <a:xfrm>
            <a:off x="7136195" y="1028700"/>
            <a:ext cx="2345050" cy="2207106"/>
          </a:xfrm>
          <a:custGeom>
            <a:avLst/>
            <a:gdLst/>
            <a:ahLst/>
            <a:cxnLst/>
            <a:rect l="l" t="t" r="r" b="b"/>
            <a:pathLst>
              <a:path w="2345050" h="2207106">
                <a:moveTo>
                  <a:pt x="0" y="0"/>
                </a:moveTo>
                <a:lnTo>
                  <a:pt x="2345050" y="0"/>
                </a:lnTo>
                <a:lnTo>
                  <a:pt x="2345050" y="2207106"/>
                </a:lnTo>
                <a:lnTo>
                  <a:pt x="0" y="220710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9661816" y="1813667"/>
            <a:ext cx="7597484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b="1">
                <a:solidFill>
                  <a:srgbClr val="2A2E3A"/>
                </a:solidFill>
                <a:latin typeface="Klein Bold"/>
                <a:ea typeface="Klein Bold"/>
                <a:cs typeface="Klein Bold"/>
                <a:sym typeface="Klein Bold"/>
              </a:rPr>
              <a:t>Інститут проблем безпеки атомних електростанцій НАН України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pull/>
      </p:transition>
    </mc:Choice>
    <mc:Fallback>
      <p:transition spd="slow">
        <p:pull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845584"/>
            <a:ext cx="18288000" cy="3608707"/>
          </a:xfrm>
          <a:custGeom>
            <a:avLst/>
            <a:gdLst/>
            <a:ahLst/>
            <a:cxnLst/>
            <a:rect l="l" t="t" r="r" b="b"/>
            <a:pathLst>
              <a:path w="18288000" h="3608707">
                <a:moveTo>
                  <a:pt x="0" y="0"/>
                </a:moveTo>
                <a:lnTo>
                  <a:pt x="18288000" y="0"/>
                </a:lnTo>
                <a:lnTo>
                  <a:pt x="18288000" y="3608707"/>
                </a:lnTo>
                <a:lnTo>
                  <a:pt x="0" y="3608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8471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961339" y="3009316"/>
            <a:ext cx="5171850" cy="5171850"/>
          </a:xfrm>
          <a:custGeom>
            <a:avLst/>
            <a:gdLst/>
            <a:ahLst/>
            <a:cxnLst/>
            <a:rect l="l" t="t" r="r" b="b"/>
            <a:pathLst>
              <a:path w="5171850" h="5171850">
                <a:moveTo>
                  <a:pt x="0" y="0"/>
                </a:moveTo>
                <a:lnTo>
                  <a:pt x="5171850" y="0"/>
                </a:lnTo>
                <a:lnTo>
                  <a:pt x="5171850" y="5171850"/>
                </a:lnTo>
                <a:lnTo>
                  <a:pt x="0" y="51718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510602" y="228074"/>
            <a:ext cx="14651830" cy="3152559"/>
            <a:chOff x="0" y="0"/>
            <a:chExt cx="19535774" cy="4203412"/>
          </a:xfrm>
        </p:grpSpPr>
        <p:sp>
          <p:nvSpPr>
            <p:cNvPr id="5" name="TextBox 5"/>
            <p:cNvSpPr txBox="1"/>
            <p:nvPr/>
          </p:nvSpPr>
          <p:spPr>
            <a:xfrm>
              <a:off x="0" y="-85725"/>
              <a:ext cx="19535774" cy="32520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9751"/>
                </a:lnSpc>
              </a:pPr>
              <a:r>
                <a:rPr lang="en-US" sz="7501" b="1">
                  <a:solidFill>
                    <a:srgbClr val="FFFFFF"/>
                  </a:solidFill>
                  <a:latin typeface="Klein Bold"/>
                  <a:ea typeface="Klein Bold"/>
                  <a:cs typeface="Klein Bold"/>
                  <a:sym typeface="Klein Bold"/>
                </a:rPr>
                <a:t>Візуалізація потоку фотонів (в активованій воді)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430884"/>
              <a:ext cx="17637299" cy="7725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0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510602" y="3047095"/>
            <a:ext cx="9905927" cy="2673521"/>
          </a:xfrm>
          <a:custGeom>
            <a:avLst/>
            <a:gdLst/>
            <a:ahLst/>
            <a:cxnLst/>
            <a:rect l="l" t="t" r="r" b="b"/>
            <a:pathLst>
              <a:path w="9905927" h="2673521">
                <a:moveTo>
                  <a:pt x="0" y="0"/>
                </a:moveTo>
                <a:lnTo>
                  <a:pt x="9905927" y="0"/>
                </a:lnTo>
                <a:lnTo>
                  <a:pt x="9905927" y="2673521"/>
                </a:lnTo>
                <a:lnTo>
                  <a:pt x="0" y="267352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264"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028700" y="5751229"/>
            <a:ext cx="8879423" cy="2844481"/>
            <a:chOff x="0" y="0"/>
            <a:chExt cx="11839230" cy="3792642"/>
          </a:xfrm>
        </p:grpSpPr>
        <p:sp>
          <p:nvSpPr>
            <p:cNvPr id="9" name="TextBox 9"/>
            <p:cNvSpPr txBox="1"/>
            <p:nvPr/>
          </p:nvSpPr>
          <p:spPr>
            <a:xfrm>
              <a:off x="0" y="-38100"/>
              <a:ext cx="11839230" cy="9101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9"/>
                </a:lnSpc>
              </a:pPr>
              <a:r>
                <a:rPr lang="en-US" sz="1999" dirty="0" err="1">
                  <a:solidFill>
                    <a:srgbClr val="000000"/>
                  </a:solidFill>
                  <a:latin typeface="Arial" panose="020B0604020202020204" pitchFamily="34" charset="0"/>
                  <a:ea typeface="Helios"/>
                  <a:cs typeface="Arial" panose="020B0604020202020204" pitchFamily="34" charset="0"/>
                  <a:sym typeface="Helios"/>
                </a:rPr>
                <a:t>Візуалізація</a:t>
              </a:r>
              <a:r>
                <a:rPr lang="en-US" sz="1999" dirty="0">
                  <a:solidFill>
                    <a:srgbClr val="000000"/>
                  </a:solidFill>
                  <a:latin typeface="Arial" panose="020B0604020202020204" pitchFamily="34" charset="0"/>
                  <a:ea typeface="Helios"/>
                  <a:cs typeface="Arial" panose="020B0604020202020204" pitchFamily="34" charset="0"/>
                  <a:sym typeface="Helios"/>
                </a:rPr>
                <a:t> </a:t>
              </a:r>
              <a:r>
                <a:rPr lang="en-US" sz="1999" dirty="0" err="1">
                  <a:solidFill>
                    <a:srgbClr val="000000"/>
                  </a:solidFill>
                  <a:latin typeface="Arial" panose="020B0604020202020204" pitchFamily="34" charset="0"/>
                  <a:ea typeface="Helios"/>
                  <a:cs typeface="Arial" panose="020B0604020202020204" pitchFamily="34" charset="0"/>
                  <a:sym typeface="Helios"/>
                </a:rPr>
                <a:t>сітки</a:t>
              </a:r>
              <a:r>
                <a:rPr lang="en-US" sz="1999" dirty="0">
                  <a:solidFill>
                    <a:srgbClr val="000000"/>
                  </a:solidFill>
                  <a:latin typeface="Arial" panose="020B0604020202020204" pitchFamily="34" charset="0"/>
                  <a:ea typeface="Helios"/>
                  <a:cs typeface="Arial" panose="020B0604020202020204" pitchFamily="34" charset="0"/>
                  <a:sym typeface="Helios"/>
                </a:rPr>
                <a:t> </a:t>
              </a:r>
              <a:r>
                <a:rPr lang="en-US" sz="1999" dirty="0" err="1">
                  <a:solidFill>
                    <a:srgbClr val="000000"/>
                  </a:solidFill>
                  <a:latin typeface="Arial" panose="020B0604020202020204" pitchFamily="34" charset="0"/>
                  <a:ea typeface="Helios"/>
                  <a:cs typeface="Arial" panose="020B0604020202020204" pitchFamily="34" charset="0"/>
                  <a:sym typeface="Helios"/>
                </a:rPr>
                <a:t>фотонного</a:t>
              </a:r>
              <a:r>
                <a:rPr lang="en-US" sz="1999" dirty="0">
                  <a:solidFill>
                    <a:srgbClr val="000000"/>
                  </a:solidFill>
                  <a:latin typeface="Arial" panose="020B0604020202020204" pitchFamily="34" charset="0"/>
                  <a:ea typeface="Helios"/>
                  <a:cs typeface="Arial" panose="020B0604020202020204" pitchFamily="34" charset="0"/>
                  <a:sym typeface="Helios"/>
                </a:rPr>
                <a:t> </a:t>
              </a:r>
              <a:r>
                <a:rPr lang="en-US" sz="1999" dirty="0" err="1">
                  <a:solidFill>
                    <a:srgbClr val="000000"/>
                  </a:solidFill>
                  <a:latin typeface="Arial" panose="020B0604020202020204" pitchFamily="34" charset="0"/>
                  <a:ea typeface="Helios"/>
                  <a:cs typeface="Arial" panose="020B0604020202020204" pitchFamily="34" charset="0"/>
                  <a:sym typeface="Helios"/>
                </a:rPr>
                <a:t>потоку</a:t>
              </a:r>
              <a:r>
                <a:rPr lang="en-US" sz="1999" dirty="0">
                  <a:solidFill>
                    <a:srgbClr val="000000"/>
                  </a:solidFill>
                  <a:latin typeface="Arial" panose="020B0604020202020204" pitchFamily="34" charset="0"/>
                  <a:ea typeface="Helios"/>
                  <a:cs typeface="Arial" panose="020B0604020202020204" pitchFamily="34" charset="0"/>
                  <a:sym typeface="Helios"/>
                </a:rPr>
                <a:t> </a:t>
              </a:r>
            </a:p>
            <a:p>
              <a:pPr marL="0" lvl="0" indent="0" algn="ctr">
                <a:lnSpc>
                  <a:spcPts val="2799"/>
                </a:lnSpc>
                <a:spcBef>
                  <a:spcPct val="0"/>
                </a:spcBef>
              </a:pPr>
              <a:r>
                <a:rPr lang="en-US" sz="1999" dirty="0">
                  <a:solidFill>
                    <a:srgbClr val="000000"/>
                  </a:solidFill>
                  <a:latin typeface="Arial" panose="020B0604020202020204" pitchFamily="34" charset="0"/>
                  <a:ea typeface="Helios"/>
                  <a:cs typeface="Arial" panose="020B0604020202020204" pitchFamily="34" charset="0"/>
                  <a:sym typeface="Helios"/>
                </a:rPr>
                <a:t>(</a:t>
              </a:r>
              <a:r>
                <a:rPr lang="en-US" sz="1999" dirty="0" err="1">
                  <a:solidFill>
                    <a:srgbClr val="000000"/>
                  </a:solidFill>
                  <a:latin typeface="Arial" panose="020B0604020202020204" pitchFamily="34" charset="0"/>
                  <a:ea typeface="Helios"/>
                  <a:cs typeface="Arial" panose="020B0604020202020204" pitchFamily="34" charset="0"/>
                  <a:sym typeface="Helios"/>
                </a:rPr>
                <a:t>вісь</a:t>
              </a:r>
              <a:r>
                <a:rPr lang="en-US" sz="1999" dirty="0">
                  <a:solidFill>
                    <a:srgbClr val="000000"/>
                  </a:solidFill>
                  <a:latin typeface="Arial" panose="020B0604020202020204" pitchFamily="34" charset="0"/>
                  <a:ea typeface="Helios"/>
                  <a:cs typeface="Arial" panose="020B0604020202020204" pitchFamily="34" charset="0"/>
                  <a:sym typeface="Helios"/>
                </a:rPr>
                <a:t> x, </a:t>
              </a:r>
              <a:r>
                <a:rPr lang="en-US" sz="1999" dirty="0" err="1">
                  <a:solidFill>
                    <a:srgbClr val="000000"/>
                  </a:solidFill>
                  <a:latin typeface="Arial" panose="020B0604020202020204" pitchFamily="34" charset="0"/>
                  <a:ea typeface="Helios"/>
                  <a:cs typeface="Arial" panose="020B0604020202020204" pitchFamily="34" charset="0"/>
                  <a:sym typeface="Helios"/>
                </a:rPr>
                <a:t>вертикальний</a:t>
              </a:r>
              <a:r>
                <a:rPr lang="en-US" sz="1999" u="none" dirty="0">
                  <a:solidFill>
                    <a:srgbClr val="000000"/>
                  </a:solidFill>
                  <a:latin typeface="Arial" panose="020B0604020202020204" pitchFamily="34" charset="0"/>
                  <a:ea typeface="Helios"/>
                  <a:cs typeface="Arial" panose="020B0604020202020204" pitchFamily="34" charset="0"/>
                  <a:sym typeface="Helios"/>
                </a:rPr>
                <a:t> </a:t>
              </a:r>
              <a:r>
                <a:rPr lang="en-US" sz="1999" u="none" dirty="0" err="1">
                  <a:solidFill>
                    <a:srgbClr val="000000"/>
                  </a:solidFill>
                  <a:latin typeface="Arial" panose="020B0604020202020204" pitchFamily="34" charset="0"/>
                  <a:ea typeface="Helios"/>
                  <a:cs typeface="Arial" panose="020B0604020202020204" pitchFamily="34" charset="0"/>
                  <a:sym typeface="Helios"/>
                </a:rPr>
                <a:t>вигляд</a:t>
              </a:r>
              <a:r>
                <a:rPr lang="en-US" sz="1999" u="none" dirty="0">
                  <a:solidFill>
                    <a:srgbClr val="000000"/>
                  </a:solidFill>
                  <a:latin typeface="Arial" panose="020B0604020202020204" pitchFamily="34" charset="0"/>
                  <a:ea typeface="Helios"/>
                  <a:cs typeface="Arial" panose="020B0604020202020204" pitchFamily="34" charset="0"/>
                  <a:sym typeface="Helios"/>
                </a:rPr>
                <a:t>) </a:t>
              </a:r>
              <a:r>
                <a:rPr lang="en-US" sz="1999" u="none" dirty="0" err="1">
                  <a:solidFill>
                    <a:srgbClr val="000000"/>
                  </a:solidFill>
                  <a:latin typeface="Arial" panose="020B0604020202020204" pitchFamily="34" charset="0"/>
                  <a:ea typeface="Helios"/>
                  <a:cs typeface="Arial" panose="020B0604020202020204" pitchFamily="34" charset="0"/>
                  <a:sym typeface="Helios"/>
                </a:rPr>
                <a:t>у</a:t>
              </a:r>
              <a:r>
                <a:rPr lang="en-US" sz="1999" u="none" dirty="0">
                  <a:solidFill>
                    <a:srgbClr val="000000"/>
                  </a:solidFill>
                  <a:latin typeface="Arial" panose="020B0604020202020204" pitchFamily="34" charset="0"/>
                  <a:ea typeface="Helios"/>
                  <a:cs typeface="Arial" panose="020B0604020202020204" pitchFamily="34" charset="0"/>
                  <a:sym typeface="Helios"/>
                </a:rPr>
                <a:t> </a:t>
              </a:r>
              <a:r>
                <a:rPr lang="en-US" sz="1999" u="none" dirty="0" err="1">
                  <a:solidFill>
                    <a:srgbClr val="000000"/>
                  </a:solidFill>
                  <a:latin typeface="Arial" panose="020B0604020202020204" pitchFamily="34" charset="0"/>
                  <a:ea typeface="Helios"/>
                  <a:cs typeface="Arial" panose="020B0604020202020204" pitchFamily="34" charset="0"/>
                  <a:sym typeface="Helios"/>
                </a:rPr>
                <a:t>моделюванні</a:t>
              </a:r>
              <a:r>
                <a:rPr lang="en-US" sz="1999" u="none" dirty="0">
                  <a:solidFill>
                    <a:srgbClr val="000000"/>
                  </a:solidFill>
                  <a:latin typeface="Arial" panose="020B0604020202020204" pitchFamily="34" charset="0"/>
                  <a:ea typeface="Helios"/>
                  <a:cs typeface="Arial" panose="020B0604020202020204" pitchFamily="34" charset="0"/>
                  <a:sym typeface="Helios"/>
                </a:rPr>
                <a:t> Serpent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3469659"/>
              <a:ext cx="11839230" cy="3229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05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1371012" y="8390716"/>
            <a:ext cx="6352506" cy="69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 dirty="0" err="1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Візуалізація</a:t>
            </a:r>
            <a:r>
              <a:rPr lang="en-US" sz="1999" dirty="0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сітки</a:t>
            </a:r>
            <a:r>
              <a:rPr lang="en-US" sz="1999" dirty="0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фотонного</a:t>
            </a:r>
            <a:r>
              <a:rPr lang="en-US" sz="1999" dirty="0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потоку</a:t>
            </a:r>
            <a:r>
              <a:rPr lang="en-US" sz="1999" dirty="0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 </a:t>
            </a:r>
          </a:p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 dirty="0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(</a:t>
            </a:r>
            <a:r>
              <a:rPr lang="en-US" sz="1999" dirty="0" err="1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вісь</a:t>
            </a:r>
            <a:r>
              <a:rPr lang="en-US" sz="1999" dirty="0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 z, </a:t>
            </a:r>
            <a:r>
              <a:rPr lang="en-US" sz="1999" dirty="0" err="1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вертикальний</a:t>
            </a:r>
            <a:r>
              <a:rPr lang="en-US" sz="1999" dirty="0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вигляд</a:t>
            </a:r>
            <a:r>
              <a:rPr lang="en-US" sz="1999" dirty="0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) </a:t>
            </a:r>
            <a:r>
              <a:rPr lang="en-US" sz="1999" dirty="0" err="1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у</a:t>
            </a:r>
            <a:r>
              <a:rPr lang="en-US" sz="1999" dirty="0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моделюванні</a:t>
            </a:r>
            <a:r>
              <a:rPr lang="en-US" sz="1999" dirty="0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 Serpent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pull/>
      </p:transition>
    </mc:Choice>
    <mc:Fallback>
      <p:transition spd="slow">
        <p:pull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845584"/>
            <a:ext cx="18288000" cy="3608707"/>
          </a:xfrm>
          <a:custGeom>
            <a:avLst/>
            <a:gdLst/>
            <a:ahLst/>
            <a:cxnLst/>
            <a:rect l="l" t="t" r="r" b="b"/>
            <a:pathLst>
              <a:path w="18288000" h="3608707">
                <a:moveTo>
                  <a:pt x="0" y="0"/>
                </a:moveTo>
                <a:lnTo>
                  <a:pt x="18288000" y="0"/>
                </a:lnTo>
                <a:lnTo>
                  <a:pt x="18288000" y="3608707"/>
                </a:lnTo>
                <a:lnTo>
                  <a:pt x="0" y="3608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8471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10602" y="3115989"/>
            <a:ext cx="9959745" cy="2596154"/>
          </a:xfrm>
          <a:custGeom>
            <a:avLst/>
            <a:gdLst/>
            <a:ahLst/>
            <a:cxnLst/>
            <a:rect l="l" t="t" r="r" b="b"/>
            <a:pathLst>
              <a:path w="9959745" h="2596154">
                <a:moveTo>
                  <a:pt x="0" y="0"/>
                </a:moveTo>
                <a:lnTo>
                  <a:pt x="9959745" y="0"/>
                </a:lnTo>
                <a:lnTo>
                  <a:pt x="9959745" y="2596155"/>
                </a:lnTo>
                <a:lnTo>
                  <a:pt x="0" y="25961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336" b="-1336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855690" y="2995892"/>
            <a:ext cx="5259215" cy="5259215"/>
          </a:xfrm>
          <a:custGeom>
            <a:avLst/>
            <a:gdLst/>
            <a:ahLst/>
            <a:cxnLst/>
            <a:rect l="l" t="t" r="r" b="b"/>
            <a:pathLst>
              <a:path w="5259215" h="5259215">
                <a:moveTo>
                  <a:pt x="0" y="0"/>
                </a:moveTo>
                <a:lnTo>
                  <a:pt x="5259215" y="0"/>
                </a:lnTo>
                <a:lnTo>
                  <a:pt x="5259215" y="5259215"/>
                </a:lnTo>
                <a:lnTo>
                  <a:pt x="0" y="52592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510602" y="228074"/>
            <a:ext cx="16604302" cy="3152559"/>
            <a:chOff x="0" y="0"/>
            <a:chExt cx="22139070" cy="4203412"/>
          </a:xfrm>
        </p:grpSpPr>
        <p:sp>
          <p:nvSpPr>
            <p:cNvPr id="6" name="TextBox 6"/>
            <p:cNvSpPr txBox="1"/>
            <p:nvPr/>
          </p:nvSpPr>
          <p:spPr>
            <a:xfrm>
              <a:off x="0" y="-85725"/>
              <a:ext cx="22139070" cy="32520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9751"/>
                </a:lnSpc>
              </a:pPr>
              <a:r>
                <a:rPr lang="en-US" sz="7501" b="1">
                  <a:solidFill>
                    <a:srgbClr val="FFFFFF"/>
                  </a:solidFill>
                  <a:latin typeface="Klein Bold"/>
                  <a:ea typeface="Klein Bold"/>
                  <a:cs typeface="Klein Bold"/>
                  <a:sym typeface="Klein Bold"/>
                </a:rPr>
                <a:t>Візуалізація потоку гамма-випромінювання від ACP 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3430884"/>
              <a:ext cx="19987608" cy="7725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5962834"/>
            <a:ext cx="8879423" cy="2844481"/>
            <a:chOff x="0" y="0"/>
            <a:chExt cx="11839230" cy="3792642"/>
          </a:xfrm>
        </p:grpSpPr>
        <p:sp>
          <p:nvSpPr>
            <p:cNvPr id="9" name="TextBox 9"/>
            <p:cNvSpPr txBox="1"/>
            <p:nvPr/>
          </p:nvSpPr>
          <p:spPr>
            <a:xfrm>
              <a:off x="0" y="-38100"/>
              <a:ext cx="11839230" cy="9101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9"/>
                </a:lnSpc>
              </a:pPr>
              <a:r>
                <a:rPr lang="en-US" sz="1999" dirty="0" err="1">
                  <a:solidFill>
                    <a:srgbClr val="000000"/>
                  </a:solidFill>
                  <a:latin typeface="Arial" panose="020B0604020202020204" pitchFamily="34" charset="0"/>
                  <a:ea typeface="Helios"/>
                  <a:cs typeface="Arial" panose="020B0604020202020204" pitchFamily="34" charset="0"/>
                  <a:sym typeface="Helios"/>
                </a:rPr>
                <a:t>Візуалізація</a:t>
              </a:r>
              <a:r>
                <a:rPr lang="en-US" sz="1999" dirty="0">
                  <a:solidFill>
                    <a:srgbClr val="000000"/>
                  </a:solidFill>
                  <a:latin typeface="Arial" panose="020B0604020202020204" pitchFamily="34" charset="0"/>
                  <a:ea typeface="Helios"/>
                  <a:cs typeface="Arial" panose="020B0604020202020204" pitchFamily="34" charset="0"/>
                  <a:sym typeface="Helios"/>
                </a:rPr>
                <a:t> </a:t>
              </a:r>
              <a:r>
                <a:rPr lang="en-US" sz="1999" dirty="0" err="1">
                  <a:solidFill>
                    <a:srgbClr val="000000"/>
                  </a:solidFill>
                  <a:latin typeface="Arial" panose="020B0604020202020204" pitchFamily="34" charset="0"/>
                  <a:ea typeface="Helios"/>
                  <a:cs typeface="Arial" panose="020B0604020202020204" pitchFamily="34" charset="0"/>
                  <a:sym typeface="Helios"/>
                </a:rPr>
                <a:t>сітки</a:t>
              </a:r>
              <a:r>
                <a:rPr lang="en-US" sz="1999" dirty="0">
                  <a:solidFill>
                    <a:srgbClr val="000000"/>
                  </a:solidFill>
                  <a:latin typeface="Arial" panose="020B0604020202020204" pitchFamily="34" charset="0"/>
                  <a:ea typeface="Helios"/>
                  <a:cs typeface="Arial" panose="020B0604020202020204" pitchFamily="34" charset="0"/>
                  <a:sym typeface="Helios"/>
                </a:rPr>
                <a:t> </a:t>
              </a:r>
              <a:r>
                <a:rPr lang="en-US" sz="1999" dirty="0" err="1">
                  <a:solidFill>
                    <a:srgbClr val="000000"/>
                  </a:solidFill>
                  <a:latin typeface="Arial" panose="020B0604020202020204" pitchFamily="34" charset="0"/>
                  <a:ea typeface="Helios"/>
                  <a:cs typeface="Arial" panose="020B0604020202020204" pitchFamily="34" charset="0"/>
                  <a:sym typeface="Helios"/>
                </a:rPr>
                <a:t>потоку</a:t>
              </a:r>
              <a:r>
                <a:rPr lang="en-US" sz="1999" dirty="0">
                  <a:solidFill>
                    <a:srgbClr val="000000"/>
                  </a:solidFill>
                  <a:latin typeface="Arial" panose="020B0604020202020204" pitchFamily="34" charset="0"/>
                  <a:ea typeface="Helios"/>
                  <a:cs typeface="Arial" panose="020B0604020202020204" pitchFamily="34" charset="0"/>
                  <a:sym typeface="Helios"/>
                </a:rPr>
                <a:t> </a:t>
              </a:r>
              <a:r>
                <a:rPr lang="en-US" sz="1999" dirty="0" err="1">
                  <a:solidFill>
                    <a:srgbClr val="000000"/>
                  </a:solidFill>
                  <a:latin typeface="Arial" panose="020B0604020202020204" pitchFamily="34" charset="0"/>
                  <a:ea typeface="Helios"/>
                  <a:cs typeface="Arial" panose="020B0604020202020204" pitchFamily="34" charset="0"/>
                  <a:sym typeface="Helios"/>
                </a:rPr>
                <a:t>гамма-випромінювання</a:t>
              </a:r>
              <a:r>
                <a:rPr lang="en-US" sz="1999" dirty="0">
                  <a:solidFill>
                    <a:srgbClr val="000000"/>
                  </a:solidFill>
                  <a:latin typeface="Arial" panose="020B0604020202020204" pitchFamily="34" charset="0"/>
                  <a:ea typeface="Helios"/>
                  <a:cs typeface="Arial" panose="020B0604020202020204" pitchFamily="34" charset="0"/>
                  <a:sym typeface="Helios"/>
                </a:rPr>
                <a:t> </a:t>
              </a:r>
              <a:r>
                <a:rPr lang="en-US" sz="1999" dirty="0" err="1">
                  <a:solidFill>
                    <a:srgbClr val="000000"/>
                  </a:solidFill>
                  <a:latin typeface="Arial" panose="020B0604020202020204" pitchFamily="34" charset="0"/>
                  <a:ea typeface="Helios"/>
                  <a:cs typeface="Arial" panose="020B0604020202020204" pitchFamily="34" charset="0"/>
                  <a:sym typeface="Helios"/>
                </a:rPr>
                <a:t>від</a:t>
              </a:r>
              <a:r>
                <a:rPr lang="en-US" sz="1999" dirty="0">
                  <a:solidFill>
                    <a:srgbClr val="000000"/>
                  </a:solidFill>
                  <a:latin typeface="Arial" panose="020B0604020202020204" pitchFamily="34" charset="0"/>
                  <a:ea typeface="Helios"/>
                  <a:cs typeface="Arial" panose="020B0604020202020204" pitchFamily="34" charset="0"/>
                  <a:sym typeface="Helios"/>
                </a:rPr>
                <a:t> ACP </a:t>
              </a:r>
            </a:p>
            <a:p>
              <a:pPr marL="0" lvl="0" indent="0" algn="ctr">
                <a:lnSpc>
                  <a:spcPts val="2799"/>
                </a:lnSpc>
                <a:spcBef>
                  <a:spcPct val="0"/>
                </a:spcBef>
              </a:pPr>
              <a:r>
                <a:rPr lang="en-US" sz="1999" dirty="0">
                  <a:solidFill>
                    <a:srgbClr val="000000"/>
                  </a:solidFill>
                  <a:latin typeface="Arial" panose="020B0604020202020204" pitchFamily="34" charset="0"/>
                  <a:ea typeface="Helios"/>
                  <a:cs typeface="Arial" panose="020B0604020202020204" pitchFamily="34" charset="0"/>
                  <a:sym typeface="Helios"/>
                </a:rPr>
                <a:t>(</a:t>
              </a:r>
              <a:r>
                <a:rPr lang="en-US" sz="1999" dirty="0" err="1">
                  <a:solidFill>
                    <a:srgbClr val="000000"/>
                  </a:solidFill>
                  <a:latin typeface="Arial" panose="020B0604020202020204" pitchFamily="34" charset="0"/>
                  <a:ea typeface="Helios"/>
                  <a:cs typeface="Arial" panose="020B0604020202020204" pitchFamily="34" charset="0"/>
                  <a:sym typeface="Helios"/>
                </a:rPr>
                <a:t>вісь</a:t>
              </a:r>
              <a:r>
                <a:rPr lang="en-US" sz="1999" dirty="0">
                  <a:solidFill>
                    <a:srgbClr val="000000"/>
                  </a:solidFill>
                  <a:latin typeface="Arial" panose="020B0604020202020204" pitchFamily="34" charset="0"/>
                  <a:ea typeface="Helios"/>
                  <a:cs typeface="Arial" panose="020B0604020202020204" pitchFamily="34" charset="0"/>
                  <a:sym typeface="Helios"/>
                </a:rPr>
                <a:t> x, </a:t>
              </a:r>
              <a:r>
                <a:rPr lang="en-US" sz="1999" dirty="0" err="1">
                  <a:solidFill>
                    <a:srgbClr val="000000"/>
                  </a:solidFill>
                  <a:latin typeface="Arial" panose="020B0604020202020204" pitchFamily="34" charset="0"/>
                  <a:ea typeface="Helios"/>
                  <a:cs typeface="Arial" panose="020B0604020202020204" pitchFamily="34" charset="0"/>
                  <a:sym typeface="Helios"/>
                </a:rPr>
                <a:t>вертикальний</a:t>
              </a:r>
              <a:r>
                <a:rPr lang="en-US" sz="1999" u="none" dirty="0">
                  <a:solidFill>
                    <a:srgbClr val="000000"/>
                  </a:solidFill>
                  <a:latin typeface="Arial" panose="020B0604020202020204" pitchFamily="34" charset="0"/>
                  <a:ea typeface="Helios"/>
                  <a:cs typeface="Arial" panose="020B0604020202020204" pitchFamily="34" charset="0"/>
                  <a:sym typeface="Helios"/>
                </a:rPr>
                <a:t> </a:t>
              </a:r>
              <a:r>
                <a:rPr lang="en-US" sz="1999" u="none" dirty="0" err="1">
                  <a:solidFill>
                    <a:srgbClr val="000000"/>
                  </a:solidFill>
                  <a:latin typeface="Arial" panose="020B0604020202020204" pitchFamily="34" charset="0"/>
                  <a:ea typeface="Helios"/>
                  <a:cs typeface="Arial" panose="020B0604020202020204" pitchFamily="34" charset="0"/>
                  <a:sym typeface="Helios"/>
                </a:rPr>
                <a:t>вигляд</a:t>
              </a:r>
              <a:r>
                <a:rPr lang="en-US" sz="1999" u="none" dirty="0">
                  <a:solidFill>
                    <a:srgbClr val="000000"/>
                  </a:solidFill>
                  <a:latin typeface="Arial" panose="020B0604020202020204" pitchFamily="34" charset="0"/>
                  <a:ea typeface="Helios"/>
                  <a:cs typeface="Arial" panose="020B0604020202020204" pitchFamily="34" charset="0"/>
                  <a:sym typeface="Helios"/>
                </a:rPr>
                <a:t>) </a:t>
              </a:r>
              <a:r>
                <a:rPr lang="en-US" sz="1999" u="none" dirty="0" err="1">
                  <a:solidFill>
                    <a:srgbClr val="000000"/>
                  </a:solidFill>
                  <a:latin typeface="Arial" panose="020B0604020202020204" pitchFamily="34" charset="0"/>
                  <a:ea typeface="Helios"/>
                  <a:cs typeface="Arial" panose="020B0604020202020204" pitchFamily="34" charset="0"/>
                  <a:sym typeface="Helios"/>
                </a:rPr>
                <a:t>у</a:t>
              </a:r>
              <a:r>
                <a:rPr lang="en-US" sz="1999" u="none" dirty="0">
                  <a:solidFill>
                    <a:srgbClr val="000000"/>
                  </a:solidFill>
                  <a:latin typeface="Arial" panose="020B0604020202020204" pitchFamily="34" charset="0"/>
                  <a:ea typeface="Helios"/>
                  <a:cs typeface="Arial" panose="020B0604020202020204" pitchFamily="34" charset="0"/>
                  <a:sym typeface="Helios"/>
                </a:rPr>
                <a:t> </a:t>
              </a:r>
              <a:r>
                <a:rPr lang="en-US" sz="1999" u="none" dirty="0" err="1">
                  <a:solidFill>
                    <a:srgbClr val="000000"/>
                  </a:solidFill>
                  <a:latin typeface="Arial" panose="020B0604020202020204" pitchFamily="34" charset="0"/>
                  <a:ea typeface="Helios"/>
                  <a:cs typeface="Arial" panose="020B0604020202020204" pitchFamily="34" charset="0"/>
                  <a:sym typeface="Helios"/>
                </a:rPr>
                <a:t>моделюванні</a:t>
              </a:r>
              <a:r>
                <a:rPr lang="en-US" sz="1999" u="none" dirty="0">
                  <a:solidFill>
                    <a:srgbClr val="000000"/>
                  </a:solidFill>
                  <a:latin typeface="Arial" panose="020B0604020202020204" pitchFamily="34" charset="0"/>
                  <a:ea typeface="Helios"/>
                  <a:cs typeface="Arial" panose="020B0604020202020204" pitchFamily="34" charset="0"/>
                  <a:sym typeface="Helios"/>
                </a:rPr>
                <a:t> Serpent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3469659"/>
              <a:ext cx="11839230" cy="3229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05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958762" y="8445607"/>
            <a:ext cx="7053070" cy="685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7"/>
              </a:lnSpc>
              <a:spcBef>
                <a:spcPct val="0"/>
              </a:spcBef>
            </a:pPr>
            <a:r>
              <a:rPr lang="en-US" sz="1998" dirty="0" err="1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Візуалізація</a:t>
            </a:r>
            <a:r>
              <a:rPr lang="en-US" sz="1998" dirty="0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 </a:t>
            </a:r>
            <a:r>
              <a:rPr lang="en-US" sz="1998" dirty="0" err="1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сітки</a:t>
            </a:r>
            <a:r>
              <a:rPr lang="en-US" sz="1998" dirty="0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 </a:t>
            </a:r>
            <a:r>
              <a:rPr lang="en-US" sz="1998" dirty="0" err="1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потоку</a:t>
            </a:r>
            <a:r>
              <a:rPr lang="en-US" sz="1998" dirty="0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 </a:t>
            </a:r>
            <a:r>
              <a:rPr lang="en-US" sz="1998" dirty="0" err="1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гамма-випромінювання</a:t>
            </a:r>
            <a:r>
              <a:rPr lang="en-US" sz="1998" dirty="0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 </a:t>
            </a:r>
            <a:r>
              <a:rPr lang="en-US" sz="1998" dirty="0" err="1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від</a:t>
            </a:r>
            <a:r>
              <a:rPr lang="en-US" sz="1998" dirty="0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 ACP (</a:t>
            </a:r>
            <a:r>
              <a:rPr lang="en-US" sz="1998" dirty="0" err="1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вісь</a:t>
            </a:r>
            <a:r>
              <a:rPr lang="en-US" sz="1998" dirty="0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 z, </a:t>
            </a:r>
            <a:r>
              <a:rPr lang="en-US" sz="1998" dirty="0" err="1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вертикальний</a:t>
            </a:r>
            <a:r>
              <a:rPr lang="en-US" sz="1998" dirty="0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 </a:t>
            </a:r>
            <a:r>
              <a:rPr lang="en-US" sz="1998" dirty="0" err="1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вигляд</a:t>
            </a:r>
            <a:r>
              <a:rPr lang="en-US" sz="1998" dirty="0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) </a:t>
            </a:r>
            <a:r>
              <a:rPr lang="en-US" sz="1998" dirty="0" err="1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у</a:t>
            </a:r>
            <a:r>
              <a:rPr lang="en-US" sz="1998" dirty="0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 </a:t>
            </a:r>
            <a:r>
              <a:rPr lang="en-US" sz="1998" dirty="0" err="1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моделюванні</a:t>
            </a:r>
            <a:r>
              <a:rPr lang="en-US" sz="1998" dirty="0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 Serpent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pull/>
      </p:transition>
    </mc:Choice>
    <mc:Fallback>
      <p:transition spd="slow">
        <p:pull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845584"/>
            <a:ext cx="18288000" cy="3608707"/>
          </a:xfrm>
          <a:custGeom>
            <a:avLst/>
            <a:gdLst/>
            <a:ahLst/>
            <a:cxnLst/>
            <a:rect l="l" t="t" r="r" b="b"/>
            <a:pathLst>
              <a:path w="18288000" h="3608707">
                <a:moveTo>
                  <a:pt x="0" y="0"/>
                </a:moveTo>
                <a:lnTo>
                  <a:pt x="18288000" y="0"/>
                </a:lnTo>
                <a:lnTo>
                  <a:pt x="18288000" y="3608707"/>
                </a:lnTo>
                <a:lnTo>
                  <a:pt x="0" y="3608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8471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221736" y="2901342"/>
            <a:ext cx="5323952" cy="6356958"/>
          </a:xfrm>
          <a:custGeom>
            <a:avLst/>
            <a:gdLst/>
            <a:ahLst/>
            <a:cxnLst/>
            <a:rect l="l" t="t" r="r" b="b"/>
            <a:pathLst>
              <a:path w="5323952" h="6356958">
                <a:moveTo>
                  <a:pt x="0" y="0"/>
                </a:moveTo>
                <a:lnTo>
                  <a:pt x="5323952" y="0"/>
                </a:lnTo>
                <a:lnTo>
                  <a:pt x="5323952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80576" y="2993165"/>
            <a:ext cx="11301259" cy="6173313"/>
          </a:xfrm>
          <a:custGeom>
            <a:avLst/>
            <a:gdLst/>
            <a:ahLst/>
            <a:cxnLst/>
            <a:rect l="l" t="t" r="r" b="b"/>
            <a:pathLst>
              <a:path w="11301259" h="6173313">
                <a:moveTo>
                  <a:pt x="0" y="0"/>
                </a:moveTo>
                <a:lnTo>
                  <a:pt x="11301259" y="0"/>
                </a:lnTo>
                <a:lnTo>
                  <a:pt x="11301259" y="6173312"/>
                </a:lnTo>
                <a:lnTo>
                  <a:pt x="0" y="61733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510602" y="845584"/>
            <a:ext cx="12927085" cy="1917539"/>
            <a:chOff x="0" y="0"/>
            <a:chExt cx="17236114" cy="2556718"/>
          </a:xfrm>
        </p:grpSpPr>
        <p:sp>
          <p:nvSpPr>
            <p:cNvPr id="6" name="TextBox 6"/>
            <p:cNvSpPr txBox="1"/>
            <p:nvPr/>
          </p:nvSpPr>
          <p:spPr>
            <a:xfrm>
              <a:off x="0" y="-85725"/>
              <a:ext cx="17236114" cy="16054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9751"/>
                </a:lnSpc>
              </a:pPr>
              <a:r>
                <a:rPr lang="en-US" sz="7501" b="1">
                  <a:solidFill>
                    <a:srgbClr val="FFFFFF"/>
                  </a:solidFill>
                  <a:latin typeface="Klein Bold"/>
                  <a:ea typeface="Klein Bold"/>
                  <a:cs typeface="Klein Bold"/>
                  <a:sym typeface="Klein Bold"/>
                </a:rPr>
                <a:t>Візуалізація розрахунків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784190"/>
              <a:ext cx="15561118" cy="7725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0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8310769"/>
            <a:ext cx="8879423" cy="249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054"/>
              </a:lnSpc>
              <a:spcBef>
                <a:spcPct val="0"/>
              </a:spcBef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280576" y="9210675"/>
            <a:ext cx="17265113" cy="385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Сумарна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доза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від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вторинних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фотонів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 (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активована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вода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)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та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фотонів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 (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активовані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продукти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корозії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pull/>
      </p:transition>
    </mc:Choice>
    <mc:Fallback>
      <p:transition spd="slow">
        <p:pull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980215" y="-1688687"/>
            <a:ext cx="13960430" cy="13960430"/>
          </a:xfrm>
          <a:custGeom>
            <a:avLst/>
            <a:gdLst/>
            <a:ahLst/>
            <a:cxnLst/>
            <a:rect l="l" t="t" r="r" b="b"/>
            <a:pathLst>
              <a:path w="13960430" h="13960430">
                <a:moveTo>
                  <a:pt x="0" y="0"/>
                </a:moveTo>
                <a:lnTo>
                  <a:pt x="13960430" y="0"/>
                </a:lnTo>
                <a:lnTo>
                  <a:pt x="13960430" y="13960430"/>
                </a:lnTo>
                <a:lnTo>
                  <a:pt x="0" y="139604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6980215" y="1263260"/>
          <a:ext cx="10621155" cy="3817012"/>
        </p:xfrm>
        <a:graphic>
          <a:graphicData uri="http://schemas.openxmlformats.org/drawingml/2006/table">
            <a:tbl>
              <a:tblPr/>
              <a:tblGrid>
                <a:gridCol w="2124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42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42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242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28559"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 b="1">
                          <a:solidFill>
                            <a:srgbClr val="2A2E3A"/>
                          </a:solidFill>
                          <a:latin typeface="Helios Bold"/>
                          <a:ea typeface="Helios Bold"/>
                          <a:cs typeface="Helios Bold"/>
                          <a:sym typeface="Helios Bold"/>
                        </a:rPr>
                        <a:t>Detector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F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 b="1">
                          <a:solidFill>
                            <a:srgbClr val="2A2E3A"/>
                          </a:solidFill>
                          <a:latin typeface="Helios Bold"/>
                          <a:ea typeface="Helios Bold"/>
                          <a:cs typeface="Helios Bold"/>
                          <a:sym typeface="Helios Bold"/>
                        </a:rPr>
                        <a:t>Neutron flux, n/(cm2·sec)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F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 b="1">
                          <a:solidFill>
                            <a:srgbClr val="2A2E3A"/>
                          </a:solidFill>
                          <a:latin typeface="Helios Bold"/>
                          <a:ea typeface="Helios Bold"/>
                          <a:cs typeface="Helios Bold"/>
                          <a:sym typeface="Helios Bold"/>
                        </a:rPr>
                        <a:t>Photon flux, p/(cm2·sec)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F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 b="1">
                          <a:solidFill>
                            <a:srgbClr val="2A2E3A"/>
                          </a:solidFill>
                          <a:latin typeface="Helios Bold"/>
                          <a:ea typeface="Helios Bold"/>
                          <a:cs typeface="Helios Bold"/>
                          <a:sym typeface="Helios Bold"/>
                        </a:rPr>
                        <a:t>Biological dose rate, μSv/h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F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 b="1">
                          <a:solidFill>
                            <a:srgbClr val="2A2E3A"/>
                          </a:solidFill>
                          <a:latin typeface="Helios Bold"/>
                          <a:ea typeface="Helios Bold"/>
                          <a:cs typeface="Helios Bold"/>
                          <a:sym typeface="Helios Bold"/>
                        </a:rPr>
                        <a:t>Dose rate in silicon, Gy/s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8013"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 dirty="0">
                          <a:solidFill>
                            <a:srgbClr val="2A2E3A"/>
                          </a:solidFill>
                          <a:latin typeface="Helios"/>
                          <a:ea typeface="Helios"/>
                          <a:cs typeface="Helios"/>
                          <a:sym typeface="Helios"/>
                        </a:rPr>
                        <a:t>S1 (</a:t>
                      </a:r>
                      <a:r>
                        <a:rPr lang="en-US" sz="1699" dirty="0" err="1">
                          <a:solidFill>
                            <a:srgbClr val="2A2E3A"/>
                          </a:solidFill>
                          <a:latin typeface="Helios"/>
                          <a:ea typeface="Helios"/>
                          <a:cs typeface="Helios"/>
                          <a:sym typeface="Helios"/>
                        </a:rPr>
                        <a:t>UPCh</a:t>
                      </a:r>
                      <a:r>
                        <a:rPr lang="en-US" sz="1699" dirty="0">
                          <a:solidFill>
                            <a:srgbClr val="2A2E3A"/>
                          </a:solidFill>
                          <a:latin typeface="Helios"/>
                          <a:ea typeface="Helios"/>
                          <a:cs typeface="Helios"/>
                          <a:sym typeface="Helios"/>
                        </a:rPr>
                        <a:t>)</a:t>
                      </a:r>
                      <a:endParaRPr lang="en-US" sz="1100" dirty="0"/>
                    </a:p>
                  </a:txBody>
                  <a:tcPr marL="152400" marR="152400" marT="152400" marB="1524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2A2E3A"/>
                          </a:solidFill>
                          <a:latin typeface="Helios"/>
                          <a:ea typeface="Helios"/>
                          <a:cs typeface="Helios"/>
                          <a:sym typeface="Helios"/>
                        </a:rPr>
                        <a:t>2.0129E+07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2A2E3A"/>
                          </a:solidFill>
                          <a:latin typeface="Helios"/>
                          <a:ea typeface="Helios"/>
                          <a:cs typeface="Helios"/>
                          <a:sym typeface="Helios"/>
                        </a:rPr>
                        <a:t>2.7401E+10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2A2E3A"/>
                          </a:solidFill>
                          <a:latin typeface="Helios"/>
                          <a:ea typeface="Helios"/>
                          <a:cs typeface="Helios"/>
                          <a:sym typeface="Helios"/>
                        </a:rPr>
                        <a:t>4.5334E+08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2A2E3A"/>
                          </a:solidFill>
                          <a:latin typeface="Helios"/>
                          <a:ea typeface="Helios"/>
                          <a:cs typeface="Helios"/>
                          <a:sym typeface="Helios"/>
                        </a:rPr>
                        <a:t>4.88176E-02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78"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2A2E3A"/>
                          </a:solidFill>
                          <a:latin typeface="Helios"/>
                          <a:ea typeface="Helios"/>
                          <a:cs typeface="Helios"/>
                          <a:sym typeface="Helios"/>
                        </a:rPr>
                        <a:t>S2 (PHTS_01)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 dirty="0">
                          <a:solidFill>
                            <a:srgbClr val="2A2E3A"/>
                          </a:solidFill>
                          <a:latin typeface="Helios"/>
                          <a:ea typeface="Helios"/>
                          <a:cs typeface="Helios"/>
                          <a:sym typeface="Helios"/>
                        </a:rPr>
                        <a:t>8.6746E+06</a:t>
                      </a:r>
                      <a:endParaRPr lang="en-US" sz="1100" dirty="0"/>
                    </a:p>
                  </a:txBody>
                  <a:tcPr marL="152400" marR="152400" marT="152400" marB="1524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2A2E3A"/>
                          </a:solidFill>
                          <a:latin typeface="Helios"/>
                          <a:ea typeface="Helios"/>
                          <a:cs typeface="Helios"/>
                          <a:sym typeface="Helios"/>
                        </a:rPr>
                        <a:t>2.7950E+10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 b="1">
                          <a:solidFill>
                            <a:srgbClr val="2A2E3A"/>
                          </a:solidFill>
                          <a:latin typeface="Helios Bold"/>
                          <a:ea typeface="Helios Bold"/>
                          <a:cs typeface="Helios Bold"/>
                          <a:sym typeface="Helios Bold"/>
                        </a:rPr>
                        <a:t>5.5513E+08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 b="1">
                          <a:solidFill>
                            <a:srgbClr val="2A2E3A"/>
                          </a:solidFill>
                          <a:latin typeface="Helios Bold"/>
                          <a:ea typeface="Helios Bold"/>
                          <a:cs typeface="Helios Bold"/>
                          <a:sym typeface="Helios Bold"/>
                        </a:rPr>
                        <a:t>5.22455E-02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1803"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2A2E3A"/>
                          </a:solidFill>
                          <a:latin typeface="Helios"/>
                          <a:ea typeface="Helios"/>
                          <a:cs typeface="Helios"/>
                          <a:sym typeface="Helios"/>
                        </a:rPr>
                        <a:t>S3 (PHTS_02)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2A2E3A"/>
                          </a:solidFill>
                          <a:latin typeface="Helios"/>
                          <a:ea typeface="Helios"/>
                          <a:cs typeface="Helios"/>
                          <a:sym typeface="Helios"/>
                        </a:rPr>
                        <a:t>5.9021E+06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2A2E3A"/>
                          </a:solidFill>
                          <a:latin typeface="Helios"/>
                          <a:ea typeface="Helios"/>
                          <a:cs typeface="Helios"/>
                          <a:sym typeface="Helios"/>
                        </a:rPr>
                        <a:t>1.1986E+10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2A2E3A"/>
                          </a:solidFill>
                          <a:latin typeface="Helios"/>
                          <a:ea typeface="Helios"/>
                          <a:cs typeface="Helios"/>
                          <a:sym typeface="Helios"/>
                        </a:rPr>
                        <a:t>1.9934E+08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2A2E3A"/>
                          </a:solidFill>
                          <a:latin typeface="Helios"/>
                          <a:ea typeface="Helios"/>
                          <a:cs typeface="Helios"/>
                          <a:sym typeface="Helios"/>
                        </a:rPr>
                        <a:t>1.40386E-02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8559"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2A2E3A"/>
                          </a:solidFill>
                          <a:latin typeface="Helios"/>
                          <a:ea typeface="Helios"/>
                          <a:cs typeface="Helios"/>
                          <a:sym typeface="Helios"/>
                        </a:rPr>
                        <a:t>S4 (BLDG_14_mid)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2A2E3A"/>
                          </a:solidFill>
                          <a:latin typeface="Helios"/>
                          <a:ea typeface="Helios"/>
                          <a:cs typeface="Helios"/>
                          <a:sym typeface="Helios"/>
                        </a:rPr>
                        <a:t>- (low statistic)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2A2E3A"/>
                          </a:solidFill>
                          <a:latin typeface="Helios"/>
                          <a:ea typeface="Helios"/>
                          <a:cs typeface="Helios"/>
                          <a:sym typeface="Helios"/>
                        </a:rPr>
                        <a:t>2.2996E+05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2A2E3A"/>
                          </a:solidFill>
                          <a:latin typeface="Helios"/>
                          <a:ea typeface="Helios"/>
                          <a:cs typeface="Helios"/>
                          <a:sym typeface="Helios"/>
                        </a:rPr>
                        <a:t>4.8140E+03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 dirty="0">
                          <a:solidFill>
                            <a:srgbClr val="2A2E3A"/>
                          </a:solidFill>
                          <a:latin typeface="Helios"/>
                          <a:ea typeface="Helios"/>
                          <a:cs typeface="Helios"/>
                          <a:sym typeface="Helios"/>
                        </a:rPr>
                        <a:t>- (low statistic)</a:t>
                      </a:r>
                      <a:endParaRPr lang="en-US" sz="1100" dirty="0"/>
                    </a:p>
                  </a:txBody>
                  <a:tcPr marL="152400" marR="152400" marT="152400" marB="1524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6980215" y="6040060"/>
          <a:ext cx="10621156" cy="3895726"/>
        </p:xfrm>
        <a:graphic>
          <a:graphicData uri="http://schemas.openxmlformats.org/drawingml/2006/table">
            <a:tbl>
              <a:tblPr/>
              <a:tblGrid>
                <a:gridCol w="2655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5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5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552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17110">
                <a:tc>
                  <a:txBody>
                    <a:bodyPr/>
                    <a:lstStyle/>
                    <a:p>
                      <a:pPr algn="ctr">
                        <a:lnSpc>
                          <a:spcPts val="2519"/>
                        </a:lnSpc>
                        <a:defRPr/>
                      </a:pPr>
                      <a:r>
                        <a:rPr lang="en-US" sz="1799" b="1">
                          <a:solidFill>
                            <a:srgbClr val="2A2E3A"/>
                          </a:solidFill>
                          <a:latin typeface="Helios Bold"/>
                          <a:ea typeface="Helios Bold"/>
                          <a:cs typeface="Helios Bold"/>
                          <a:sym typeface="Helios Bold"/>
                        </a:rPr>
                        <a:t>Detector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F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 b="1">
                          <a:solidFill>
                            <a:srgbClr val="2A2E3A"/>
                          </a:solidFill>
                          <a:latin typeface="Helios Bold"/>
                          <a:ea typeface="Helios Bold"/>
                          <a:cs typeface="Helios Bold"/>
                          <a:sym typeface="Helios Bold"/>
                        </a:rPr>
                        <a:t>Photon flux, p/(cm2·sec)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F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 b="1">
                          <a:solidFill>
                            <a:srgbClr val="2A2E3A"/>
                          </a:solidFill>
                          <a:latin typeface="Helios Bold"/>
                          <a:ea typeface="Helios Bold"/>
                          <a:cs typeface="Helios Bold"/>
                          <a:sym typeface="Helios Bold"/>
                        </a:rPr>
                        <a:t>Biological dose rate, μSv/h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F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 b="1">
                          <a:solidFill>
                            <a:srgbClr val="2A2E3A"/>
                          </a:solidFill>
                          <a:latin typeface="Helios Bold"/>
                          <a:ea typeface="Helios Bold"/>
                          <a:cs typeface="Helios Bold"/>
                          <a:sym typeface="Helios Bold"/>
                        </a:rPr>
                        <a:t>Dose rate in silicon, Gy/s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654"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2A2E3A"/>
                          </a:solidFill>
                          <a:latin typeface="Helios"/>
                          <a:ea typeface="Helios"/>
                          <a:cs typeface="Helios"/>
                          <a:sym typeface="Helios"/>
                        </a:rPr>
                        <a:t>S1 (UPCh)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2A2E3A"/>
                          </a:solidFill>
                          <a:latin typeface="Helios"/>
                          <a:ea typeface="Helios"/>
                          <a:cs typeface="Helios"/>
                          <a:sym typeface="Helios"/>
                        </a:rPr>
                        <a:t>6.68487E+02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2A2E3A"/>
                          </a:solidFill>
                          <a:latin typeface="Helios"/>
                          <a:ea typeface="Helios"/>
                          <a:cs typeface="Helios"/>
                          <a:sym typeface="Helios"/>
                        </a:rPr>
                        <a:t>4.67910E+00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2A2E3A"/>
                          </a:solidFill>
                          <a:latin typeface="Helios"/>
                          <a:ea typeface="Helios"/>
                          <a:cs typeface="Helios"/>
                          <a:sym typeface="Helios"/>
                        </a:rPr>
                        <a:t>3.35024E-10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9654"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2A2E3A"/>
                          </a:solidFill>
                          <a:latin typeface="Helios"/>
                          <a:ea typeface="Helios"/>
                          <a:cs typeface="Helios"/>
                          <a:sym typeface="Helios"/>
                        </a:rPr>
                        <a:t>S2 (PHTS_01)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2A2E3A"/>
                          </a:solidFill>
                          <a:latin typeface="Helios"/>
                          <a:ea typeface="Helios"/>
                          <a:cs typeface="Helios"/>
                          <a:sym typeface="Helios"/>
                        </a:rPr>
                        <a:t>2.96319E+02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2A2E3A"/>
                          </a:solidFill>
                          <a:latin typeface="Helios"/>
                          <a:ea typeface="Helios"/>
                          <a:cs typeface="Helios"/>
                          <a:sym typeface="Helios"/>
                        </a:rPr>
                        <a:t>2.20258E+00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2A2E3A"/>
                          </a:solidFill>
                          <a:latin typeface="Helios"/>
                          <a:ea typeface="Helios"/>
                          <a:cs typeface="Helios"/>
                          <a:sym typeface="Helios"/>
                        </a:rPr>
                        <a:t>1.22490E-10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9654"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2A2E3A"/>
                          </a:solidFill>
                          <a:latin typeface="Helios"/>
                          <a:ea typeface="Helios"/>
                          <a:cs typeface="Helios"/>
                          <a:sym typeface="Helios"/>
                        </a:rPr>
                        <a:t>S3 (PHTS_02)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2A2E3A"/>
                          </a:solidFill>
                          <a:latin typeface="Helios"/>
                          <a:ea typeface="Helios"/>
                          <a:cs typeface="Helios"/>
                          <a:sym typeface="Helios"/>
                        </a:rPr>
                        <a:t>1.34712E+02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2A2E3A"/>
                          </a:solidFill>
                          <a:latin typeface="Helios"/>
                          <a:ea typeface="Helios"/>
                          <a:cs typeface="Helios"/>
                          <a:sym typeface="Helios"/>
                        </a:rPr>
                        <a:t>9.15809E-01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2A2E3A"/>
                          </a:solidFill>
                          <a:latin typeface="Helios"/>
                          <a:ea typeface="Helios"/>
                          <a:cs typeface="Helios"/>
                          <a:sym typeface="Helios"/>
                        </a:rPr>
                        <a:t>5.33733E-11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9654"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2A2E3A"/>
                          </a:solidFill>
                          <a:latin typeface="Helios"/>
                          <a:ea typeface="Helios"/>
                          <a:cs typeface="Helios"/>
                          <a:sym typeface="Helios"/>
                        </a:rPr>
                        <a:t>S4 (BLDG_14_mid)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2A2E3A"/>
                          </a:solidFill>
                          <a:latin typeface="Helios"/>
                          <a:ea typeface="Helios"/>
                          <a:cs typeface="Helios"/>
                          <a:sym typeface="Helios"/>
                        </a:rPr>
                        <a:t>- (low statistic)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2A2E3A"/>
                          </a:solidFill>
                          <a:latin typeface="Helios"/>
                          <a:ea typeface="Helios"/>
                          <a:cs typeface="Helios"/>
                          <a:sym typeface="Helios"/>
                        </a:rPr>
                        <a:t>- (low statistic)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2A2E3A"/>
                          </a:solidFill>
                          <a:latin typeface="Helios"/>
                          <a:ea typeface="Helios"/>
                          <a:cs typeface="Helios"/>
                          <a:sym typeface="Helios"/>
                        </a:rPr>
                        <a:t>- (low statistic)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" name="Group 5"/>
          <p:cNvGrpSpPr/>
          <p:nvPr/>
        </p:nvGrpSpPr>
        <p:grpSpPr>
          <a:xfrm>
            <a:off x="1028700" y="3658882"/>
            <a:ext cx="5534402" cy="2969237"/>
            <a:chOff x="0" y="0"/>
            <a:chExt cx="7379203" cy="3958982"/>
          </a:xfrm>
        </p:grpSpPr>
        <p:sp>
          <p:nvSpPr>
            <p:cNvPr id="6" name="TextBox 6"/>
            <p:cNvSpPr txBox="1"/>
            <p:nvPr/>
          </p:nvSpPr>
          <p:spPr>
            <a:xfrm>
              <a:off x="0" y="-76200"/>
              <a:ext cx="7379203" cy="303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9099"/>
                </a:lnSpc>
              </a:pPr>
              <a:r>
                <a:rPr lang="en-US" sz="6999" b="1" dirty="0" err="1">
                  <a:solidFill>
                    <a:srgbClr val="2A2E3A"/>
                  </a:solidFill>
                  <a:latin typeface="Klein Bold"/>
                  <a:ea typeface="Klein Bold"/>
                  <a:cs typeface="Klein Bold"/>
                  <a:sym typeface="Klein Bold"/>
                </a:rPr>
                <a:t>Наші</a:t>
              </a:r>
              <a:r>
                <a:rPr lang="en-US" sz="6999" b="1" dirty="0">
                  <a:solidFill>
                    <a:srgbClr val="2A2E3A"/>
                  </a:solidFill>
                  <a:latin typeface="Klein Bold"/>
                  <a:ea typeface="Klein Bold"/>
                  <a:cs typeface="Klein Bold"/>
                  <a:sym typeface="Klein Bold"/>
                </a:rPr>
                <a:t> </a:t>
              </a:r>
              <a:r>
                <a:rPr lang="en-US" sz="6999" b="1" dirty="0" err="1">
                  <a:solidFill>
                    <a:srgbClr val="718BAB"/>
                  </a:solidFill>
                  <a:latin typeface="Klein Bold"/>
                  <a:ea typeface="Klein Bold"/>
                  <a:cs typeface="Klein Bold"/>
                  <a:sym typeface="Klein Bold"/>
                </a:rPr>
                <a:t>Результати</a:t>
              </a:r>
              <a:endParaRPr lang="en-US" sz="6999" b="1" dirty="0">
                <a:solidFill>
                  <a:srgbClr val="718BAB"/>
                </a:solidFill>
                <a:latin typeface="Klein Bold"/>
                <a:ea typeface="Klein Bold"/>
                <a:cs typeface="Klein Bold"/>
                <a:sym typeface="Klein Bold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3251380"/>
              <a:ext cx="7025100" cy="7076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7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980215" y="573650"/>
            <a:ext cx="10621157" cy="594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0"/>
              </a:lnSpc>
            </a:pPr>
            <a:r>
              <a:rPr lang="en-US" sz="2200" b="1" dirty="0" err="1">
                <a:solidFill>
                  <a:srgbClr val="142144"/>
                </a:solidFill>
                <a:latin typeface="Helios Bold"/>
                <a:ea typeface="Helios Bold"/>
                <a:cs typeface="Helios Bold"/>
                <a:sym typeface="Helios Bold"/>
              </a:rPr>
              <a:t>Результати</a:t>
            </a:r>
            <a:r>
              <a:rPr lang="en-US" sz="2200" b="1" dirty="0">
                <a:solidFill>
                  <a:srgbClr val="142144"/>
                </a:solidFill>
                <a:latin typeface="Helios Bold"/>
                <a:ea typeface="Helios Bold"/>
                <a:cs typeface="Helios Bold"/>
                <a:sym typeface="Helios Bold"/>
              </a:rPr>
              <a:t> </a:t>
            </a:r>
            <a:r>
              <a:rPr lang="en-US" sz="2200" b="1" dirty="0" err="1">
                <a:solidFill>
                  <a:srgbClr val="142144"/>
                </a:solidFill>
                <a:latin typeface="Helios Bold"/>
                <a:ea typeface="Helios Bold"/>
                <a:cs typeface="Helios Bold"/>
                <a:sym typeface="Helios Bold"/>
              </a:rPr>
              <a:t>моделювання</a:t>
            </a:r>
            <a:r>
              <a:rPr lang="en-US" sz="2200" b="1" dirty="0">
                <a:solidFill>
                  <a:srgbClr val="142144"/>
                </a:solidFill>
                <a:latin typeface="Helios Bold"/>
                <a:ea typeface="Helios Bold"/>
                <a:cs typeface="Helios Bold"/>
                <a:sym typeface="Helios Bold"/>
              </a:rPr>
              <a:t> </a:t>
            </a:r>
            <a:r>
              <a:rPr lang="en-US" sz="2200" b="1" dirty="0" err="1">
                <a:solidFill>
                  <a:srgbClr val="142144"/>
                </a:solidFill>
                <a:latin typeface="Helios Bold"/>
                <a:ea typeface="Helios Bold"/>
                <a:cs typeface="Helios Bold"/>
                <a:sym typeface="Helios Bold"/>
              </a:rPr>
              <a:t>в</a:t>
            </a:r>
            <a:r>
              <a:rPr lang="en-US" sz="2200" b="1" dirty="0">
                <a:solidFill>
                  <a:srgbClr val="142144"/>
                </a:solidFill>
                <a:latin typeface="Helios Bold"/>
                <a:ea typeface="Helios Bold"/>
                <a:cs typeface="Helios Bold"/>
                <a:sym typeface="Helios Bold"/>
              </a:rPr>
              <a:t> Serpent, </a:t>
            </a:r>
            <a:r>
              <a:rPr lang="en-US" sz="2200" b="1" dirty="0" err="1">
                <a:solidFill>
                  <a:srgbClr val="142144"/>
                </a:solidFill>
                <a:latin typeface="Helios Bold"/>
                <a:ea typeface="Helios Bold"/>
                <a:cs typeface="Helios Bold"/>
                <a:sym typeface="Helios Bold"/>
              </a:rPr>
              <a:t>радіоактивність</a:t>
            </a:r>
            <a:r>
              <a:rPr lang="en-US" sz="2200" b="1" dirty="0">
                <a:solidFill>
                  <a:srgbClr val="142144"/>
                </a:solidFill>
                <a:latin typeface="Helios Bold"/>
                <a:ea typeface="Helios Bold"/>
                <a:cs typeface="Helios Bold"/>
                <a:sym typeface="Helios Bold"/>
              </a:rPr>
              <a:t> </a:t>
            </a:r>
          </a:p>
          <a:p>
            <a:pPr algn="ctr">
              <a:lnSpc>
                <a:spcPts val="2310"/>
              </a:lnSpc>
            </a:pPr>
            <a:r>
              <a:rPr lang="en-US" sz="2200" b="1" dirty="0" err="1">
                <a:solidFill>
                  <a:srgbClr val="142144"/>
                </a:solidFill>
                <a:latin typeface="Helios Bold"/>
                <a:ea typeface="Helios Bold"/>
                <a:cs typeface="Helios Bold"/>
                <a:sym typeface="Helios Bold"/>
              </a:rPr>
              <a:t>від</a:t>
            </a:r>
            <a:r>
              <a:rPr lang="en-US" sz="2200" b="1" dirty="0">
                <a:solidFill>
                  <a:srgbClr val="142144"/>
                </a:solidFill>
                <a:latin typeface="Helios Bold"/>
                <a:ea typeface="Helios Bold"/>
                <a:cs typeface="Helios Bold"/>
                <a:sym typeface="Helios Bold"/>
              </a:rPr>
              <a:t> </a:t>
            </a:r>
            <a:r>
              <a:rPr lang="en-US" sz="2200" b="1" dirty="0" err="1">
                <a:solidFill>
                  <a:srgbClr val="142144"/>
                </a:solidFill>
                <a:latin typeface="Helios Bold"/>
                <a:ea typeface="Helios Bold"/>
                <a:cs typeface="Helios Bold"/>
                <a:sym typeface="Helios Bold"/>
              </a:rPr>
              <a:t>активованої</a:t>
            </a:r>
            <a:r>
              <a:rPr lang="en-US" sz="2200" b="1" dirty="0">
                <a:solidFill>
                  <a:srgbClr val="142144"/>
                </a:solidFill>
                <a:latin typeface="Helios Bold"/>
                <a:ea typeface="Helios Bold"/>
                <a:cs typeface="Helios Bold"/>
                <a:sym typeface="Helios Bold"/>
              </a:rPr>
              <a:t> </a:t>
            </a:r>
            <a:r>
              <a:rPr lang="en-US" sz="2200" b="1" dirty="0" err="1">
                <a:solidFill>
                  <a:srgbClr val="142144"/>
                </a:solidFill>
                <a:latin typeface="Helios Bold"/>
                <a:ea typeface="Helios Bold"/>
                <a:cs typeface="Helios Bold"/>
                <a:sym typeface="Helios Bold"/>
              </a:rPr>
              <a:t>води</a:t>
            </a:r>
            <a:r>
              <a:rPr lang="en-US" sz="2200" b="1" dirty="0">
                <a:solidFill>
                  <a:srgbClr val="142144"/>
                </a:solidFill>
                <a:latin typeface="Helios Bold"/>
                <a:ea typeface="Helios Bold"/>
                <a:cs typeface="Helios Bold"/>
                <a:sym typeface="Helios Bold"/>
              </a:rPr>
              <a:t> (N-16, N-17))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837930" y="5243903"/>
            <a:ext cx="8905726" cy="703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b="1" dirty="0" err="1">
                <a:solidFill>
                  <a:srgbClr val="142144"/>
                </a:solidFill>
                <a:latin typeface="Helios Bold"/>
                <a:ea typeface="Helios Bold"/>
                <a:cs typeface="Helios Bold"/>
                <a:sym typeface="Helios Bold"/>
              </a:rPr>
              <a:t>Результати</a:t>
            </a:r>
            <a:r>
              <a:rPr lang="en-US" sz="2200" b="1" dirty="0">
                <a:solidFill>
                  <a:srgbClr val="142144"/>
                </a:solidFill>
                <a:latin typeface="Helios Bold"/>
                <a:ea typeface="Helios Bold"/>
                <a:cs typeface="Helios Bold"/>
                <a:sym typeface="Helios Bold"/>
              </a:rPr>
              <a:t> </a:t>
            </a:r>
            <a:r>
              <a:rPr lang="en-US" sz="2200" b="1" dirty="0" err="1">
                <a:solidFill>
                  <a:srgbClr val="142144"/>
                </a:solidFill>
                <a:latin typeface="Helios Bold"/>
                <a:ea typeface="Helios Bold"/>
                <a:cs typeface="Helios Bold"/>
                <a:sym typeface="Helios Bold"/>
              </a:rPr>
              <a:t>моделювання</a:t>
            </a:r>
            <a:r>
              <a:rPr lang="en-US" sz="2200" b="1" dirty="0">
                <a:solidFill>
                  <a:srgbClr val="142144"/>
                </a:solidFill>
                <a:latin typeface="Helios Bold"/>
                <a:ea typeface="Helios Bold"/>
                <a:cs typeface="Helios Bold"/>
                <a:sym typeface="Helios Bold"/>
              </a:rPr>
              <a:t> </a:t>
            </a:r>
            <a:r>
              <a:rPr lang="en-US" sz="2200" b="1" dirty="0" err="1">
                <a:solidFill>
                  <a:srgbClr val="142144"/>
                </a:solidFill>
                <a:latin typeface="Helios Bold"/>
                <a:ea typeface="Helios Bold"/>
                <a:cs typeface="Helios Bold"/>
                <a:sym typeface="Helios Bold"/>
              </a:rPr>
              <a:t>в</a:t>
            </a:r>
            <a:r>
              <a:rPr lang="en-US" sz="2200" b="1" dirty="0">
                <a:solidFill>
                  <a:srgbClr val="142144"/>
                </a:solidFill>
                <a:latin typeface="Helios Bold"/>
                <a:ea typeface="Helios Bold"/>
                <a:cs typeface="Helios Bold"/>
                <a:sym typeface="Helios Bold"/>
              </a:rPr>
              <a:t> Serpent, </a:t>
            </a:r>
            <a:r>
              <a:rPr lang="en-US" sz="2200" b="1" dirty="0" err="1">
                <a:solidFill>
                  <a:srgbClr val="142144"/>
                </a:solidFill>
                <a:latin typeface="Helios Bold"/>
                <a:ea typeface="Helios Bold"/>
                <a:cs typeface="Helios Bold"/>
                <a:sym typeface="Helios Bold"/>
              </a:rPr>
              <a:t>радіоактивність</a:t>
            </a:r>
            <a:r>
              <a:rPr lang="en-US" sz="2200" b="1" dirty="0">
                <a:solidFill>
                  <a:srgbClr val="142144"/>
                </a:solidFill>
                <a:latin typeface="Helios Bold"/>
                <a:ea typeface="Helios Bold"/>
                <a:cs typeface="Helios Bold"/>
                <a:sym typeface="Helios Bold"/>
              </a:rPr>
              <a:t> </a:t>
            </a:r>
            <a:r>
              <a:rPr lang="en-US" sz="2200" b="1" dirty="0" err="1">
                <a:solidFill>
                  <a:srgbClr val="142144"/>
                </a:solidFill>
                <a:latin typeface="Helios Bold"/>
                <a:ea typeface="Helios Bold"/>
                <a:cs typeface="Helios Bold"/>
                <a:sym typeface="Helios Bold"/>
              </a:rPr>
              <a:t>виключно</a:t>
            </a:r>
            <a:r>
              <a:rPr lang="en-US" sz="2200" b="1" dirty="0">
                <a:solidFill>
                  <a:srgbClr val="142144"/>
                </a:solidFill>
                <a:latin typeface="Helios Bold"/>
                <a:ea typeface="Helios Bold"/>
                <a:cs typeface="Helios Bold"/>
                <a:sym typeface="Helios Bold"/>
              </a:rPr>
              <a:t> </a:t>
            </a:r>
          </a:p>
          <a:p>
            <a:pPr algn="ctr">
              <a:lnSpc>
                <a:spcPts val="2068"/>
              </a:lnSpc>
            </a:pPr>
            <a:r>
              <a:rPr lang="en-US" sz="2200" b="1" dirty="0" err="1">
                <a:solidFill>
                  <a:srgbClr val="142144"/>
                </a:solidFill>
                <a:latin typeface="Helios Bold"/>
                <a:ea typeface="Helios Bold"/>
                <a:cs typeface="Helios Bold"/>
                <a:sym typeface="Helios Bold"/>
              </a:rPr>
              <a:t>від</a:t>
            </a:r>
            <a:r>
              <a:rPr lang="en-US" sz="2200" b="1" dirty="0">
                <a:solidFill>
                  <a:srgbClr val="142144"/>
                </a:solidFill>
                <a:latin typeface="Helios Bold"/>
                <a:ea typeface="Helios Bold"/>
                <a:cs typeface="Helios Bold"/>
                <a:sym typeface="Helios Bold"/>
              </a:rPr>
              <a:t> </a:t>
            </a:r>
            <a:r>
              <a:rPr lang="en-US" sz="2200" b="1" dirty="0" err="1">
                <a:solidFill>
                  <a:srgbClr val="142144"/>
                </a:solidFill>
                <a:latin typeface="Helios Bold"/>
                <a:ea typeface="Helios Bold"/>
                <a:cs typeface="Helios Bold"/>
                <a:sym typeface="Helios Bold"/>
              </a:rPr>
              <a:t>активованих</a:t>
            </a:r>
            <a:r>
              <a:rPr lang="en-US" sz="2200" b="1" dirty="0">
                <a:solidFill>
                  <a:srgbClr val="142144"/>
                </a:solidFill>
                <a:latin typeface="Helios Bold"/>
                <a:ea typeface="Helios Bold"/>
                <a:cs typeface="Helios Bold"/>
                <a:sym typeface="Helios Bold"/>
              </a:rPr>
              <a:t> </a:t>
            </a:r>
            <a:r>
              <a:rPr lang="en-US" sz="2200" b="1" dirty="0" err="1">
                <a:solidFill>
                  <a:srgbClr val="142144"/>
                </a:solidFill>
                <a:latin typeface="Helios Bold"/>
                <a:ea typeface="Helios Bold"/>
                <a:cs typeface="Helios Bold"/>
                <a:sym typeface="Helios Bold"/>
              </a:rPr>
              <a:t>продуктів</a:t>
            </a:r>
            <a:r>
              <a:rPr lang="en-US" sz="2200" b="1" dirty="0">
                <a:solidFill>
                  <a:srgbClr val="142144"/>
                </a:solidFill>
                <a:latin typeface="Helios Bold"/>
                <a:ea typeface="Helios Bold"/>
                <a:cs typeface="Helios Bold"/>
                <a:sym typeface="Helios Bold"/>
              </a:rPr>
              <a:t> </a:t>
            </a:r>
            <a:r>
              <a:rPr lang="en-US" sz="2200" b="1" dirty="0" err="1">
                <a:solidFill>
                  <a:srgbClr val="142144"/>
                </a:solidFill>
                <a:latin typeface="Helios Bold"/>
                <a:ea typeface="Helios Bold"/>
                <a:cs typeface="Helios Bold"/>
                <a:sym typeface="Helios Bold"/>
              </a:rPr>
              <a:t>корозії</a:t>
            </a:r>
            <a:r>
              <a:rPr lang="en-US" sz="2200" b="1" dirty="0">
                <a:solidFill>
                  <a:srgbClr val="142144"/>
                </a:solidFill>
                <a:latin typeface="Helios Bold"/>
                <a:ea typeface="Helios Bold"/>
                <a:cs typeface="Helios Bold"/>
                <a:sym typeface="Helios Bold"/>
              </a:rPr>
              <a:t> </a:t>
            </a:r>
            <a:r>
              <a:rPr lang="en-US" sz="2200" b="1" dirty="0" err="1">
                <a:solidFill>
                  <a:srgbClr val="142144"/>
                </a:solidFill>
                <a:latin typeface="Helios Bold"/>
                <a:ea typeface="Helios Bold"/>
                <a:cs typeface="Helios Bold"/>
                <a:sym typeface="Helios Bold"/>
              </a:rPr>
              <a:t>у</a:t>
            </a:r>
            <a:r>
              <a:rPr lang="en-US" sz="2200" b="1" dirty="0">
                <a:solidFill>
                  <a:srgbClr val="142144"/>
                </a:solidFill>
                <a:latin typeface="Helios Bold"/>
                <a:ea typeface="Helios Bold"/>
                <a:cs typeface="Helios Bold"/>
                <a:sym typeface="Helios Bold"/>
              </a:rPr>
              <a:t> </a:t>
            </a:r>
            <a:r>
              <a:rPr lang="en-US" sz="2200" b="1" dirty="0" err="1">
                <a:solidFill>
                  <a:srgbClr val="142144"/>
                </a:solidFill>
                <a:latin typeface="Helios Bold"/>
                <a:ea typeface="Helios Bold"/>
                <a:cs typeface="Helios Bold"/>
                <a:sym typeface="Helios Bold"/>
              </a:rPr>
              <a:t>воді</a:t>
            </a:r>
            <a:r>
              <a:rPr lang="en-US" sz="2200" b="1" dirty="0">
                <a:solidFill>
                  <a:srgbClr val="142144"/>
                </a:solidFill>
                <a:latin typeface="Helios Bold"/>
                <a:ea typeface="Helios Bold"/>
                <a:cs typeface="Helios Bold"/>
                <a:sym typeface="Helios Bold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pull/>
      </p:transition>
    </mc:Choice>
    <mc:Fallback>
      <p:transition spd="slow">
        <p:pull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252233" y="-2845897"/>
            <a:ext cx="15978794" cy="15978794"/>
          </a:xfrm>
          <a:custGeom>
            <a:avLst/>
            <a:gdLst/>
            <a:ahLst/>
            <a:cxnLst/>
            <a:rect l="l" t="t" r="r" b="b"/>
            <a:pathLst>
              <a:path w="15978794" h="15978794">
                <a:moveTo>
                  <a:pt x="0" y="0"/>
                </a:moveTo>
                <a:lnTo>
                  <a:pt x="15978794" y="0"/>
                </a:lnTo>
                <a:lnTo>
                  <a:pt x="15978794" y="15978794"/>
                </a:lnTo>
                <a:lnTo>
                  <a:pt x="0" y="159787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834713" y="3915920"/>
            <a:ext cx="2203453" cy="2203453"/>
          </a:xfrm>
          <a:custGeom>
            <a:avLst/>
            <a:gdLst/>
            <a:ahLst/>
            <a:cxnLst/>
            <a:rect l="l" t="t" r="r" b="b"/>
            <a:pathLst>
              <a:path w="2203453" h="2203453">
                <a:moveTo>
                  <a:pt x="0" y="0"/>
                </a:moveTo>
                <a:lnTo>
                  <a:pt x="2203453" y="0"/>
                </a:lnTo>
                <a:lnTo>
                  <a:pt x="2203453" y="2203453"/>
                </a:lnTo>
                <a:lnTo>
                  <a:pt x="0" y="22034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4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063527" y="4138898"/>
            <a:ext cx="1745827" cy="1745827"/>
          </a:xfrm>
          <a:custGeom>
            <a:avLst/>
            <a:gdLst/>
            <a:ahLst/>
            <a:cxnLst/>
            <a:rect l="l" t="t" r="r" b="b"/>
            <a:pathLst>
              <a:path w="1745827" h="1745827">
                <a:moveTo>
                  <a:pt x="0" y="0"/>
                </a:moveTo>
                <a:lnTo>
                  <a:pt x="1745826" y="0"/>
                </a:lnTo>
                <a:lnTo>
                  <a:pt x="1745826" y="1745827"/>
                </a:lnTo>
                <a:lnTo>
                  <a:pt x="0" y="17458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605900" y="772617"/>
            <a:ext cx="2203453" cy="2203453"/>
          </a:xfrm>
          <a:custGeom>
            <a:avLst/>
            <a:gdLst/>
            <a:ahLst/>
            <a:cxnLst/>
            <a:rect l="l" t="t" r="r" b="b"/>
            <a:pathLst>
              <a:path w="2203453" h="2203453">
                <a:moveTo>
                  <a:pt x="0" y="0"/>
                </a:moveTo>
                <a:lnTo>
                  <a:pt x="2203453" y="0"/>
                </a:lnTo>
                <a:lnTo>
                  <a:pt x="2203453" y="2203453"/>
                </a:lnTo>
                <a:lnTo>
                  <a:pt x="0" y="22034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44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834713" y="1001430"/>
            <a:ext cx="1745827" cy="1745827"/>
          </a:xfrm>
          <a:custGeom>
            <a:avLst/>
            <a:gdLst/>
            <a:ahLst/>
            <a:cxnLst/>
            <a:rect l="l" t="t" r="r" b="b"/>
            <a:pathLst>
              <a:path w="1745827" h="1745827">
                <a:moveTo>
                  <a:pt x="0" y="0"/>
                </a:moveTo>
                <a:lnTo>
                  <a:pt x="1745827" y="0"/>
                </a:lnTo>
                <a:lnTo>
                  <a:pt x="1745827" y="1745827"/>
                </a:lnTo>
                <a:lnTo>
                  <a:pt x="0" y="17458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810182" y="7054847"/>
            <a:ext cx="2203453" cy="2203453"/>
          </a:xfrm>
          <a:custGeom>
            <a:avLst/>
            <a:gdLst/>
            <a:ahLst/>
            <a:cxnLst/>
            <a:rect l="l" t="t" r="r" b="b"/>
            <a:pathLst>
              <a:path w="2203453" h="2203453">
                <a:moveTo>
                  <a:pt x="0" y="0"/>
                </a:moveTo>
                <a:lnTo>
                  <a:pt x="2203452" y="0"/>
                </a:lnTo>
                <a:lnTo>
                  <a:pt x="2203452" y="2203453"/>
                </a:lnTo>
                <a:lnTo>
                  <a:pt x="0" y="22034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4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038995" y="7277825"/>
            <a:ext cx="1745827" cy="1745827"/>
          </a:xfrm>
          <a:custGeom>
            <a:avLst/>
            <a:gdLst/>
            <a:ahLst/>
            <a:cxnLst/>
            <a:rect l="l" t="t" r="r" b="b"/>
            <a:pathLst>
              <a:path w="1745827" h="1745827">
                <a:moveTo>
                  <a:pt x="0" y="0"/>
                </a:moveTo>
                <a:lnTo>
                  <a:pt x="1745826" y="0"/>
                </a:lnTo>
                <a:lnTo>
                  <a:pt x="1745826" y="1745827"/>
                </a:lnTo>
                <a:lnTo>
                  <a:pt x="0" y="17458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067214" y="1235798"/>
            <a:ext cx="1280826" cy="1309717"/>
          </a:xfrm>
          <a:custGeom>
            <a:avLst/>
            <a:gdLst/>
            <a:ahLst/>
            <a:cxnLst/>
            <a:rect l="l" t="t" r="r" b="b"/>
            <a:pathLst>
              <a:path w="1280826" h="1309717">
                <a:moveTo>
                  <a:pt x="0" y="0"/>
                </a:moveTo>
                <a:lnTo>
                  <a:pt x="1280826" y="0"/>
                </a:lnTo>
                <a:lnTo>
                  <a:pt x="1280826" y="1309718"/>
                </a:lnTo>
                <a:lnTo>
                  <a:pt x="0" y="130971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5627" t="-13573" r="-10575" b="-6545"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028700" y="4698970"/>
            <a:ext cx="7761449" cy="2216182"/>
            <a:chOff x="0" y="0"/>
            <a:chExt cx="10348599" cy="2954909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76200"/>
              <a:ext cx="10348599" cy="16764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268"/>
                </a:lnSpc>
              </a:pPr>
              <a:r>
                <a:rPr lang="en-US" sz="7898" b="1">
                  <a:solidFill>
                    <a:srgbClr val="FFFFFF"/>
                  </a:solidFill>
                  <a:latin typeface="Klein Bold"/>
                  <a:ea typeface="Klein Bold"/>
                  <a:cs typeface="Klein Bold"/>
                  <a:sym typeface="Klein Bold"/>
                </a:rPr>
                <a:t>Висновки 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2155484"/>
              <a:ext cx="8568209" cy="799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055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8164266" y="4385661"/>
            <a:ext cx="1495284" cy="1252300"/>
          </a:xfrm>
          <a:custGeom>
            <a:avLst/>
            <a:gdLst/>
            <a:ahLst/>
            <a:cxnLst/>
            <a:rect l="l" t="t" r="r" b="b"/>
            <a:pathLst>
              <a:path w="1495284" h="1252300">
                <a:moveTo>
                  <a:pt x="0" y="0"/>
                </a:moveTo>
                <a:lnTo>
                  <a:pt x="1495284" y="0"/>
                </a:lnTo>
                <a:lnTo>
                  <a:pt x="1495284" y="1252301"/>
                </a:lnTo>
                <a:lnTo>
                  <a:pt x="0" y="125230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8325499" y="7480558"/>
            <a:ext cx="1172817" cy="1340362"/>
          </a:xfrm>
          <a:custGeom>
            <a:avLst/>
            <a:gdLst/>
            <a:ahLst/>
            <a:cxnLst/>
            <a:rect l="l" t="t" r="r" b="b"/>
            <a:pathLst>
              <a:path w="1172817" h="1340362">
                <a:moveTo>
                  <a:pt x="0" y="0"/>
                </a:moveTo>
                <a:lnTo>
                  <a:pt x="1172818" y="0"/>
                </a:lnTo>
                <a:lnTo>
                  <a:pt x="1172818" y="1340362"/>
                </a:lnTo>
                <a:lnTo>
                  <a:pt x="0" y="134036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0685866" y="1238396"/>
            <a:ext cx="6573434" cy="1392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15"/>
              </a:lnSpc>
              <a:spcBef>
                <a:spcPct val="0"/>
              </a:spcBef>
            </a:pPr>
            <a:r>
              <a:rPr lang="en-US" sz="4596" b="1">
                <a:solidFill>
                  <a:srgbClr val="2A2E3A"/>
                </a:solidFill>
                <a:latin typeface="Klein Bold"/>
                <a:ea typeface="Klein Bold"/>
                <a:cs typeface="Klein Bold"/>
                <a:sym typeface="Klein Bold"/>
              </a:rPr>
              <a:t>Результати для режиму експлуатації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0685866" y="7548472"/>
            <a:ext cx="6010414" cy="2055458"/>
            <a:chOff x="0" y="0"/>
            <a:chExt cx="8013885" cy="2740610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9525"/>
              <a:ext cx="8013885" cy="18528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515"/>
                </a:lnSpc>
                <a:spcBef>
                  <a:spcPct val="0"/>
                </a:spcBef>
              </a:pPr>
              <a:r>
                <a:rPr lang="en-US" sz="4596" b="1">
                  <a:solidFill>
                    <a:srgbClr val="2A2E3A"/>
                  </a:solidFill>
                  <a:latin typeface="Klein Bold"/>
                  <a:ea typeface="Klein Bold"/>
                  <a:cs typeface="Klein Bold"/>
                  <a:sym typeface="Klein Bold"/>
                </a:rPr>
                <a:t>Подальші дослідження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2033572"/>
              <a:ext cx="8013885" cy="707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40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552516" y="4438435"/>
            <a:ext cx="7602134" cy="2055458"/>
            <a:chOff x="0" y="0"/>
            <a:chExt cx="10136178" cy="2740610"/>
          </a:xfrm>
        </p:grpSpPr>
        <p:sp>
          <p:nvSpPr>
            <p:cNvPr id="20" name="TextBox 20"/>
            <p:cNvSpPr txBox="1"/>
            <p:nvPr/>
          </p:nvSpPr>
          <p:spPr>
            <a:xfrm>
              <a:off x="0" y="-9525"/>
              <a:ext cx="10136178" cy="18528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515"/>
                </a:lnSpc>
                <a:spcBef>
                  <a:spcPct val="0"/>
                </a:spcBef>
              </a:pPr>
              <a:r>
                <a:rPr lang="en-US" sz="4596" b="1">
                  <a:solidFill>
                    <a:srgbClr val="2A2E3A"/>
                  </a:solidFill>
                  <a:latin typeface="Klein Bold"/>
                  <a:ea typeface="Klein Bold"/>
                  <a:cs typeface="Klein Bold"/>
                  <a:sym typeface="Klein Bold"/>
                </a:rPr>
                <a:t>Результати</a:t>
              </a:r>
              <a:r>
                <a:rPr lang="en-US" sz="4596" b="1" u="none">
                  <a:solidFill>
                    <a:srgbClr val="2A2E3A"/>
                  </a:solidFill>
                  <a:latin typeface="Klein Bold"/>
                  <a:ea typeface="Klein Bold"/>
                  <a:cs typeface="Klein Bold"/>
                  <a:sym typeface="Klein Bold"/>
                </a:rPr>
                <a:t> для режиму обслуговування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2033572"/>
              <a:ext cx="10136178" cy="707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402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pull/>
      </p:transition>
    </mc:Choice>
    <mc:Fallback>
      <p:transition spd="slow">
        <p:pull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0596" y="202021"/>
            <a:ext cx="17826807" cy="9853936"/>
            <a:chOff x="0" y="0"/>
            <a:chExt cx="4695126" cy="25952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95126" cy="2595275"/>
            </a:xfrm>
            <a:custGeom>
              <a:avLst/>
              <a:gdLst/>
              <a:ahLst/>
              <a:cxnLst/>
              <a:rect l="l" t="t" r="r" b="b"/>
              <a:pathLst>
                <a:path w="4695126" h="2595275">
                  <a:moveTo>
                    <a:pt x="0" y="0"/>
                  </a:moveTo>
                  <a:lnTo>
                    <a:pt x="4695126" y="0"/>
                  </a:lnTo>
                  <a:lnTo>
                    <a:pt x="4695126" y="2595275"/>
                  </a:lnTo>
                  <a:lnTo>
                    <a:pt x="0" y="2595275"/>
                  </a:lnTo>
                  <a:close/>
                </a:path>
              </a:pathLst>
            </a:custGeom>
            <a:solidFill>
              <a:srgbClr val="F5FA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695126" cy="2642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31719" y="2823924"/>
            <a:ext cx="16024561" cy="5605988"/>
            <a:chOff x="0" y="0"/>
            <a:chExt cx="21366081" cy="7474651"/>
          </a:xfrm>
        </p:grpSpPr>
        <p:sp>
          <p:nvSpPr>
            <p:cNvPr id="6" name="TextBox 6"/>
            <p:cNvSpPr txBox="1"/>
            <p:nvPr/>
          </p:nvSpPr>
          <p:spPr>
            <a:xfrm>
              <a:off x="0" y="-76200"/>
              <a:ext cx="21366081" cy="61540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194"/>
                </a:lnSpc>
              </a:pPr>
              <a:r>
                <a:rPr lang="en-US" sz="7072" b="1" dirty="0" err="1">
                  <a:solidFill>
                    <a:srgbClr val="2A2E3A"/>
                  </a:solidFill>
                  <a:latin typeface="Klein Bold"/>
                  <a:ea typeface="Klein Bold"/>
                  <a:cs typeface="Klein Bold"/>
                  <a:sym typeface="Klein Bold"/>
                </a:rPr>
                <a:t>Безпечне</a:t>
              </a:r>
              <a:r>
                <a:rPr lang="en-US" sz="7072" b="1" dirty="0">
                  <a:solidFill>
                    <a:srgbClr val="2A2E3A"/>
                  </a:solidFill>
                  <a:latin typeface="Klein Bold"/>
                  <a:ea typeface="Klein Bold"/>
                  <a:cs typeface="Klein Bold"/>
                  <a:sym typeface="Klein Bold"/>
                </a:rPr>
                <a:t> </a:t>
              </a:r>
              <a:r>
                <a:rPr lang="en-US" sz="7072" b="1" dirty="0" err="1">
                  <a:solidFill>
                    <a:srgbClr val="2A2E3A"/>
                  </a:solidFill>
                  <a:latin typeface="Klein Bold"/>
                  <a:ea typeface="Klein Bold"/>
                  <a:cs typeface="Klein Bold"/>
                  <a:sym typeface="Klein Bold"/>
                </a:rPr>
                <a:t>майбутнє</a:t>
              </a:r>
              <a:r>
                <a:rPr lang="en-US" sz="7072" b="1" dirty="0">
                  <a:solidFill>
                    <a:srgbClr val="2A2E3A"/>
                  </a:solidFill>
                  <a:latin typeface="Klein Bold"/>
                  <a:ea typeface="Klein Bold"/>
                  <a:cs typeface="Klein Bold"/>
                  <a:sym typeface="Klein Bold"/>
                </a:rPr>
                <a:t> </a:t>
              </a:r>
              <a:r>
                <a:rPr lang="en-US" sz="7072" b="1" dirty="0" err="1">
                  <a:solidFill>
                    <a:srgbClr val="2A2E3A"/>
                  </a:solidFill>
                  <a:latin typeface="Klein Bold"/>
                  <a:ea typeface="Klein Bold"/>
                  <a:cs typeface="Klein Bold"/>
                  <a:sym typeface="Klein Bold"/>
                </a:rPr>
                <a:t>термоядерної</a:t>
              </a:r>
              <a:r>
                <a:rPr lang="en-US" sz="7072" b="1" dirty="0">
                  <a:solidFill>
                    <a:srgbClr val="2A2E3A"/>
                  </a:solidFill>
                  <a:latin typeface="Klein Bold"/>
                  <a:ea typeface="Klein Bold"/>
                  <a:cs typeface="Klein Bold"/>
                  <a:sym typeface="Klein Bold"/>
                </a:rPr>
                <a:t> </a:t>
              </a:r>
              <a:r>
                <a:rPr lang="en-US" sz="7072" b="1" dirty="0" err="1">
                  <a:solidFill>
                    <a:srgbClr val="2A2E3A"/>
                  </a:solidFill>
                  <a:latin typeface="Klein Bold"/>
                  <a:ea typeface="Klein Bold"/>
                  <a:cs typeface="Klein Bold"/>
                  <a:sym typeface="Klein Bold"/>
                </a:rPr>
                <a:t>енергетики</a:t>
              </a:r>
              <a:r>
                <a:rPr lang="en-US" sz="7072" b="1" dirty="0">
                  <a:solidFill>
                    <a:srgbClr val="2A2E3A"/>
                  </a:solidFill>
                  <a:latin typeface="Klein Bold"/>
                  <a:ea typeface="Klein Bold"/>
                  <a:cs typeface="Klein Bold"/>
                  <a:sym typeface="Klein Bold"/>
                </a:rPr>
                <a:t> </a:t>
              </a:r>
              <a:r>
                <a:rPr lang="en-US" sz="7072" b="1" dirty="0" err="1">
                  <a:solidFill>
                    <a:srgbClr val="718BAB"/>
                  </a:solidFill>
                  <a:latin typeface="Klein Bold"/>
                  <a:ea typeface="Klein Bold"/>
                  <a:cs typeface="Klein Bold"/>
                  <a:sym typeface="Klein Bold"/>
                </a:rPr>
                <a:t>починається</a:t>
              </a:r>
              <a:r>
                <a:rPr lang="en-US" sz="7072" b="1" dirty="0">
                  <a:solidFill>
                    <a:srgbClr val="718BAB"/>
                  </a:solidFill>
                  <a:latin typeface="Klein Bold"/>
                  <a:ea typeface="Klein Bold"/>
                  <a:cs typeface="Klein Bold"/>
                  <a:sym typeface="Klein Bold"/>
                </a:rPr>
                <a:t> </a:t>
              </a:r>
              <a:r>
                <a:rPr lang="en-US" sz="7072" b="1" dirty="0" err="1">
                  <a:solidFill>
                    <a:srgbClr val="718BAB"/>
                  </a:solidFill>
                  <a:latin typeface="Klein Bold"/>
                  <a:ea typeface="Klein Bold"/>
                  <a:cs typeface="Klein Bold"/>
                  <a:sym typeface="Klein Bold"/>
                </a:rPr>
                <a:t>з</a:t>
              </a:r>
              <a:r>
                <a:rPr lang="en-US" sz="7072" b="1" dirty="0">
                  <a:solidFill>
                    <a:srgbClr val="718BAB"/>
                  </a:solidFill>
                  <a:latin typeface="Klein Bold"/>
                  <a:ea typeface="Klein Bold"/>
                  <a:cs typeface="Klein Bold"/>
                  <a:sym typeface="Klein Bold"/>
                </a:rPr>
                <a:t> </a:t>
              </a:r>
              <a:r>
                <a:rPr lang="en-US" sz="7072" b="1" dirty="0" err="1">
                  <a:solidFill>
                    <a:srgbClr val="718BAB"/>
                  </a:solidFill>
                  <a:latin typeface="Klein Bold"/>
                  <a:ea typeface="Klein Bold"/>
                  <a:cs typeface="Klein Bold"/>
                  <a:sym typeface="Klein Bold"/>
                </a:rPr>
                <a:t>точного</a:t>
              </a:r>
              <a:r>
                <a:rPr lang="en-US" sz="7072" b="1" dirty="0">
                  <a:solidFill>
                    <a:srgbClr val="718BAB"/>
                  </a:solidFill>
                  <a:latin typeface="Klein Bold"/>
                  <a:ea typeface="Klein Bold"/>
                  <a:cs typeface="Klein Bold"/>
                  <a:sym typeface="Klein Bold"/>
                </a:rPr>
                <a:t> </a:t>
              </a:r>
              <a:r>
                <a:rPr lang="en-US" sz="7072" b="1" dirty="0" err="1">
                  <a:solidFill>
                    <a:srgbClr val="718BAB"/>
                  </a:solidFill>
                  <a:latin typeface="Klein Bold"/>
                  <a:ea typeface="Klein Bold"/>
                  <a:cs typeface="Klein Bold"/>
                  <a:sym typeface="Klein Bold"/>
                </a:rPr>
                <a:t>моделювання</a:t>
              </a:r>
              <a:r>
                <a:rPr lang="en-US" sz="7072" b="1" dirty="0">
                  <a:solidFill>
                    <a:srgbClr val="718BAB"/>
                  </a:solidFill>
                  <a:latin typeface="Klein Bold"/>
                  <a:ea typeface="Klein Bold"/>
                  <a:cs typeface="Klein Bold"/>
                  <a:sym typeface="Klein Bold"/>
                </a:rPr>
                <a:t> </a:t>
              </a:r>
              <a:r>
                <a:rPr lang="en-US" sz="7072" b="1" dirty="0" err="1">
                  <a:solidFill>
                    <a:srgbClr val="718BAB"/>
                  </a:solidFill>
                  <a:latin typeface="Klein Bold"/>
                  <a:ea typeface="Klein Bold"/>
                  <a:cs typeface="Klein Bold"/>
                  <a:sym typeface="Klein Bold"/>
                </a:rPr>
                <a:t>вже</a:t>
              </a:r>
              <a:r>
                <a:rPr lang="en-US" sz="7072" b="1" dirty="0">
                  <a:solidFill>
                    <a:srgbClr val="718BAB"/>
                  </a:solidFill>
                  <a:latin typeface="Klein Bold"/>
                  <a:ea typeface="Klein Bold"/>
                  <a:cs typeface="Klein Bold"/>
                  <a:sym typeface="Klein Bold"/>
                </a:rPr>
                <a:t> </a:t>
              </a:r>
              <a:r>
                <a:rPr lang="en-US" sz="7072" b="1" dirty="0" err="1">
                  <a:solidFill>
                    <a:srgbClr val="718BAB"/>
                  </a:solidFill>
                  <a:latin typeface="Klein Bold"/>
                  <a:ea typeface="Klein Bold"/>
                  <a:cs typeface="Klein Bold"/>
                  <a:sym typeface="Klein Bold"/>
                </a:rPr>
                <a:t>сьогодні</a:t>
              </a:r>
              <a:endParaRPr lang="en-US" sz="7072" b="1" dirty="0">
                <a:solidFill>
                  <a:srgbClr val="718BAB"/>
                </a:solidFill>
                <a:latin typeface="Klein Bold"/>
                <a:ea typeface="Klein Bold"/>
                <a:cs typeface="Klein Bold"/>
                <a:sym typeface="Klein Bold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6454333"/>
              <a:ext cx="19289738" cy="10203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466"/>
                </a:lnSpc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pull/>
      </p:transition>
    </mc:Choice>
    <mc:Fallback>
      <p:transition spd="slow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7970303" y="2571858"/>
          <a:ext cx="10086777" cy="7261692"/>
        </p:xfrm>
        <a:graphic>
          <a:graphicData uri="http://schemas.openxmlformats.org/drawingml/2006/table">
            <a:tbl>
              <a:tblPr/>
              <a:tblGrid>
                <a:gridCol w="9667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6875">
                <a:tc>
                  <a:txBody>
                    <a:bodyPr/>
                    <a:lstStyle/>
                    <a:p>
                      <a:pPr algn="l">
                        <a:lnSpc>
                          <a:spcPts val="4339"/>
                        </a:lnSpc>
                        <a:defRPr/>
                      </a:pPr>
                      <a:endParaRPr lang="en-US" sz="1100"/>
                    </a:p>
                  </a:txBody>
                  <a:tcPr marL="152400" marR="152400" marT="152400" marB="152400" anchor="ctr">
                    <a:lnL w="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640"/>
                        </a:lnSpc>
                        <a:defRPr/>
                      </a:pPr>
                      <a:endParaRPr lang="en-US" sz="1100"/>
                    </a:p>
                  </a:txBody>
                  <a:tcPr marL="152400" marR="152400" marT="152400" marB="152400" anchor="ctr">
                    <a:lnL w="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1689">
                <a:tc>
                  <a:txBody>
                    <a:bodyPr/>
                    <a:lstStyle/>
                    <a:p>
                      <a:pPr algn="l">
                        <a:lnSpc>
                          <a:spcPts val="4339"/>
                        </a:lnSpc>
                        <a:defRPr/>
                      </a:pPr>
                      <a:r>
                        <a:rPr lang="en-US" sz="3099">
                          <a:solidFill>
                            <a:srgbClr val="FFFFFF"/>
                          </a:solidFill>
                          <a:latin typeface="Helios"/>
                          <a:ea typeface="Helios"/>
                          <a:cs typeface="Helios"/>
                          <a:sym typeface="Helios"/>
                        </a:rPr>
                        <a:t> 1. DEMO — міст між ITER та першими ТЕС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640"/>
                        </a:lnSpc>
                        <a:defRPr/>
                      </a:pPr>
                      <a:endParaRPr lang="en-US" sz="1100"/>
                    </a:p>
                  </a:txBody>
                  <a:tcPr marL="152400" marR="152400" marT="152400" marB="152400" anchor="ctr">
                    <a:lnL w="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4441">
                <a:tc>
                  <a:txBody>
                    <a:bodyPr/>
                    <a:lstStyle/>
                    <a:p>
                      <a:pPr algn="l">
                        <a:lnSpc>
                          <a:spcPts val="4339"/>
                        </a:lnSpc>
                        <a:defRPr/>
                      </a:pPr>
                      <a:r>
                        <a:rPr lang="en-US" sz="3099">
                          <a:solidFill>
                            <a:srgbClr val="FFFFFF"/>
                          </a:solidFill>
                          <a:latin typeface="Helios"/>
                          <a:ea typeface="Helios"/>
                          <a:cs typeface="Helios"/>
                          <a:sym typeface="Helios"/>
                        </a:rPr>
                        <a:t> 2. Потреба в нових підходах до безпеки та проектування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640"/>
                        </a:lnSpc>
                        <a:defRPr/>
                      </a:pPr>
                      <a:endParaRPr lang="en-US" sz="1100"/>
                    </a:p>
                  </a:txBody>
                  <a:tcPr marL="152400" marR="152400" marT="152400" marB="152400" anchor="ctr">
                    <a:lnL w="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8062">
                <a:tc>
                  <a:txBody>
                    <a:bodyPr/>
                    <a:lstStyle/>
                    <a:p>
                      <a:pPr algn="l">
                        <a:lnSpc>
                          <a:spcPts val="4339"/>
                        </a:lnSpc>
                        <a:defRPr/>
                      </a:pPr>
                      <a:r>
                        <a:rPr lang="en-US" sz="3099">
                          <a:solidFill>
                            <a:srgbClr val="FFFFFF"/>
                          </a:solidFill>
                          <a:latin typeface="Helios"/>
                          <a:ea typeface="Helios"/>
                          <a:cs typeface="Helios"/>
                          <a:sym typeface="Helios"/>
                        </a:rPr>
                        <a:t> 3. Інтеграція цифрових технологій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640"/>
                        </a:lnSpc>
                        <a:defRPr/>
                      </a:pPr>
                      <a:endParaRPr lang="en-US" sz="1100"/>
                    </a:p>
                  </a:txBody>
                  <a:tcPr marL="152400" marR="152400" marT="152400" marB="152400" anchor="ctr">
                    <a:lnL w="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0625">
                <a:tc>
                  <a:txBody>
                    <a:bodyPr/>
                    <a:lstStyle/>
                    <a:p>
                      <a:pPr algn="l">
                        <a:lnSpc>
                          <a:spcPts val="4339"/>
                        </a:lnSpc>
                        <a:defRPr/>
                      </a:pPr>
                      <a:r>
                        <a:rPr lang="en-US" sz="3099">
                          <a:solidFill>
                            <a:srgbClr val="FFFFFF"/>
                          </a:solidFill>
                          <a:latin typeface="Helios"/>
                          <a:ea typeface="Helios"/>
                          <a:cs typeface="Helios"/>
                          <a:sym typeface="Helios"/>
                        </a:rPr>
                        <a:t>4. Міжнародна кооперація та стратегічне значення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640"/>
                        </a:lnSpc>
                        <a:defRPr/>
                      </a:pPr>
                      <a:endParaRPr lang="en-US" sz="1100"/>
                    </a:p>
                  </a:txBody>
                  <a:tcPr marL="152400" marR="152400" marT="152400" marB="152400" anchor="ctr">
                    <a:lnL w="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3637077" y="-24610"/>
            <a:ext cx="10723918" cy="2717937"/>
          </a:xfrm>
          <a:custGeom>
            <a:avLst/>
            <a:gdLst/>
            <a:ahLst/>
            <a:cxnLst/>
            <a:rect l="l" t="t" r="r" b="b"/>
            <a:pathLst>
              <a:path w="10723918" h="2801623">
                <a:moveTo>
                  <a:pt x="0" y="0"/>
                </a:moveTo>
                <a:lnTo>
                  <a:pt x="10723917" y="0"/>
                </a:lnTo>
                <a:lnTo>
                  <a:pt x="10723917" y="2801623"/>
                </a:lnTo>
                <a:lnTo>
                  <a:pt x="0" y="28016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654863" y="2638320"/>
            <a:ext cx="11633138" cy="7648680"/>
          </a:xfrm>
          <a:custGeom>
            <a:avLst/>
            <a:gdLst/>
            <a:ahLst/>
            <a:cxnLst/>
            <a:rect l="l" t="t" r="r" b="b"/>
            <a:pathLst>
              <a:path w="12717661" h="7648680">
                <a:moveTo>
                  <a:pt x="0" y="0"/>
                </a:moveTo>
                <a:lnTo>
                  <a:pt x="12717661" y="0"/>
                </a:lnTo>
                <a:lnTo>
                  <a:pt x="12717661" y="7648680"/>
                </a:lnTo>
                <a:lnTo>
                  <a:pt x="0" y="76486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682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99573" y="2760147"/>
            <a:ext cx="6224370" cy="21608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80"/>
              </a:lnSpc>
            </a:pPr>
            <a:r>
              <a:rPr lang="en-US" sz="6000" b="1" dirty="0" err="1">
                <a:solidFill>
                  <a:srgbClr val="2A2E3A"/>
                </a:solidFill>
                <a:latin typeface="Klein Bold"/>
                <a:ea typeface="Klein Bold"/>
                <a:cs typeface="Klein Bold"/>
                <a:sym typeface="Klein Bold"/>
              </a:rPr>
              <a:t>Актуальність</a:t>
            </a:r>
            <a:r>
              <a:rPr lang="en-US" sz="6000" b="1" dirty="0">
                <a:solidFill>
                  <a:srgbClr val="2A2E3A"/>
                </a:solidFill>
                <a:latin typeface="Klein Bold"/>
                <a:ea typeface="Klein Bold"/>
                <a:cs typeface="Klein Bold"/>
                <a:sym typeface="Klein Bold"/>
              </a:rPr>
              <a:t> </a:t>
            </a:r>
            <a:r>
              <a:rPr lang="en-US" sz="6000" b="1" dirty="0">
                <a:solidFill>
                  <a:srgbClr val="718BAB"/>
                </a:solidFill>
                <a:latin typeface="Klein Bold"/>
                <a:ea typeface="Klein Bold"/>
                <a:cs typeface="Klein Bold"/>
                <a:sym typeface="Klein Bold"/>
              </a:rPr>
              <a:t>проєкту DEMO</a:t>
            </a:r>
          </a:p>
        </p:txBody>
      </p:sp>
      <p:graphicFrame>
        <p:nvGraphicFramePr>
          <p:cNvPr id="6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212027"/>
              </p:ext>
            </p:extLst>
          </p:nvPr>
        </p:nvGraphicFramePr>
        <p:xfrm>
          <a:off x="340811" y="4987815"/>
          <a:ext cx="5838519" cy="1251218"/>
        </p:xfrm>
        <a:graphic>
          <a:graphicData uri="http://schemas.openxmlformats.org/drawingml/2006/table">
            <a:tbl>
              <a:tblPr/>
              <a:tblGrid>
                <a:gridCol w="5838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51218">
                <a:tc>
                  <a:txBody>
                    <a:bodyPr/>
                    <a:lstStyle/>
                    <a:p>
                      <a:pPr algn="l">
                        <a:lnSpc>
                          <a:spcPts val="3779"/>
                        </a:lnSpc>
                        <a:defRPr/>
                      </a:pPr>
                      <a:r>
                        <a:rPr lang="en-US" sz="2699" dirty="0">
                          <a:solidFill>
                            <a:srgbClr val="2A2E3A"/>
                          </a:solidFill>
                          <a:latin typeface="Klein"/>
                          <a:ea typeface="Klein"/>
                          <a:cs typeface="Klein"/>
                          <a:sym typeface="Klein"/>
                        </a:rPr>
                        <a:t> 1. DEMO — </a:t>
                      </a:r>
                      <a:r>
                        <a:rPr lang="en-US" sz="2699" dirty="0" err="1">
                          <a:solidFill>
                            <a:srgbClr val="2A2E3A"/>
                          </a:solidFill>
                          <a:latin typeface="Klein"/>
                          <a:ea typeface="Klein"/>
                          <a:cs typeface="Klein"/>
                          <a:sym typeface="Klein"/>
                        </a:rPr>
                        <a:t>міст</a:t>
                      </a:r>
                      <a:r>
                        <a:rPr lang="en-US" sz="2699" dirty="0">
                          <a:solidFill>
                            <a:srgbClr val="2A2E3A"/>
                          </a:solidFill>
                          <a:latin typeface="Klein"/>
                          <a:ea typeface="Klein"/>
                          <a:cs typeface="Klein"/>
                          <a:sym typeface="Klein"/>
                        </a:rPr>
                        <a:t> </a:t>
                      </a:r>
                      <a:r>
                        <a:rPr lang="en-US" sz="2699" dirty="0" err="1">
                          <a:solidFill>
                            <a:srgbClr val="2A2E3A"/>
                          </a:solidFill>
                          <a:latin typeface="Klein"/>
                          <a:ea typeface="Klein"/>
                          <a:cs typeface="Klein"/>
                          <a:sym typeface="Klein"/>
                        </a:rPr>
                        <a:t>між</a:t>
                      </a:r>
                      <a:r>
                        <a:rPr lang="en-US" sz="2699" dirty="0">
                          <a:solidFill>
                            <a:srgbClr val="2A2E3A"/>
                          </a:solidFill>
                          <a:latin typeface="Klein"/>
                          <a:ea typeface="Klein"/>
                          <a:cs typeface="Klein"/>
                          <a:sym typeface="Klein"/>
                        </a:rPr>
                        <a:t> ITER </a:t>
                      </a:r>
                      <a:r>
                        <a:rPr lang="en-US" sz="2699" dirty="0" err="1">
                          <a:solidFill>
                            <a:srgbClr val="2A2E3A"/>
                          </a:solidFill>
                          <a:latin typeface="Klein"/>
                          <a:ea typeface="Klein"/>
                          <a:cs typeface="Klein"/>
                          <a:sym typeface="Klein"/>
                        </a:rPr>
                        <a:t>та</a:t>
                      </a:r>
                      <a:r>
                        <a:rPr lang="en-US" sz="2699" dirty="0">
                          <a:solidFill>
                            <a:srgbClr val="2A2E3A"/>
                          </a:solidFill>
                          <a:latin typeface="Klein"/>
                          <a:ea typeface="Klein"/>
                          <a:cs typeface="Klein"/>
                          <a:sym typeface="Klein"/>
                        </a:rPr>
                        <a:t>    </a:t>
                      </a:r>
                      <a:r>
                        <a:rPr lang="en-US" sz="2699" dirty="0" err="1">
                          <a:solidFill>
                            <a:srgbClr val="2A2E3A"/>
                          </a:solidFill>
                          <a:latin typeface="Klein"/>
                          <a:ea typeface="Klein"/>
                          <a:cs typeface="Klein"/>
                          <a:sym typeface="Klein"/>
                        </a:rPr>
                        <a:t>першими</a:t>
                      </a:r>
                      <a:r>
                        <a:rPr lang="en-US" sz="2699" dirty="0">
                          <a:solidFill>
                            <a:srgbClr val="2A2E3A"/>
                          </a:solidFill>
                          <a:latin typeface="Klein"/>
                          <a:ea typeface="Klein"/>
                          <a:cs typeface="Klein"/>
                          <a:sym typeface="Klein"/>
                        </a:rPr>
                        <a:t> ТЕС</a:t>
                      </a:r>
                      <a:endParaRPr lang="en-US" sz="1100" dirty="0"/>
                    </a:p>
                  </a:txBody>
                  <a:tcPr marL="152400" marR="152400" marT="152400" marB="152400" anchor="ctr">
                    <a:lnL w="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847642"/>
              </p:ext>
            </p:extLst>
          </p:nvPr>
        </p:nvGraphicFramePr>
        <p:xfrm>
          <a:off x="283142" y="6065419"/>
          <a:ext cx="5838519" cy="1249172"/>
        </p:xfrm>
        <a:graphic>
          <a:graphicData uri="http://schemas.openxmlformats.org/drawingml/2006/table">
            <a:tbl>
              <a:tblPr/>
              <a:tblGrid>
                <a:gridCol w="5838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05638">
                <a:tc>
                  <a:txBody>
                    <a:bodyPr/>
                    <a:lstStyle/>
                    <a:p>
                      <a:pPr algn="l">
                        <a:lnSpc>
                          <a:spcPts val="3779"/>
                        </a:lnSpc>
                        <a:defRPr/>
                      </a:pPr>
                      <a:r>
                        <a:rPr lang="en-US" sz="2699" dirty="0">
                          <a:solidFill>
                            <a:srgbClr val="2A2E3A"/>
                          </a:solidFill>
                          <a:latin typeface="Klein"/>
                          <a:ea typeface="Klein"/>
                          <a:cs typeface="Klein"/>
                          <a:sym typeface="Klein"/>
                        </a:rPr>
                        <a:t> 2. </a:t>
                      </a:r>
                      <a:r>
                        <a:rPr lang="en-US" sz="2699" dirty="0" err="1">
                          <a:solidFill>
                            <a:srgbClr val="2A2E3A"/>
                          </a:solidFill>
                          <a:latin typeface="Klein"/>
                          <a:ea typeface="Klein"/>
                          <a:cs typeface="Klein"/>
                          <a:sym typeface="Klein"/>
                        </a:rPr>
                        <a:t>Потреба</a:t>
                      </a:r>
                      <a:r>
                        <a:rPr lang="en-US" sz="2699" dirty="0">
                          <a:solidFill>
                            <a:srgbClr val="2A2E3A"/>
                          </a:solidFill>
                          <a:latin typeface="Klein"/>
                          <a:ea typeface="Klein"/>
                          <a:cs typeface="Klein"/>
                          <a:sym typeface="Klein"/>
                        </a:rPr>
                        <a:t> </a:t>
                      </a:r>
                      <a:r>
                        <a:rPr lang="en-US" sz="2699" dirty="0" err="1">
                          <a:solidFill>
                            <a:srgbClr val="2A2E3A"/>
                          </a:solidFill>
                          <a:latin typeface="Klein"/>
                          <a:ea typeface="Klein"/>
                          <a:cs typeface="Klein"/>
                          <a:sym typeface="Klein"/>
                        </a:rPr>
                        <a:t>в</a:t>
                      </a:r>
                      <a:r>
                        <a:rPr lang="en-US" sz="2699" dirty="0">
                          <a:solidFill>
                            <a:srgbClr val="2A2E3A"/>
                          </a:solidFill>
                          <a:latin typeface="Klein"/>
                          <a:ea typeface="Klein"/>
                          <a:cs typeface="Klein"/>
                          <a:sym typeface="Klein"/>
                        </a:rPr>
                        <a:t> </a:t>
                      </a:r>
                      <a:r>
                        <a:rPr lang="en-US" sz="2699" dirty="0" err="1">
                          <a:solidFill>
                            <a:srgbClr val="2A2E3A"/>
                          </a:solidFill>
                          <a:latin typeface="Klein"/>
                          <a:ea typeface="Klein"/>
                          <a:cs typeface="Klein"/>
                          <a:sym typeface="Klein"/>
                        </a:rPr>
                        <a:t>нових</a:t>
                      </a:r>
                      <a:r>
                        <a:rPr lang="en-US" sz="2699" dirty="0">
                          <a:solidFill>
                            <a:srgbClr val="2A2E3A"/>
                          </a:solidFill>
                          <a:latin typeface="Klein"/>
                          <a:ea typeface="Klein"/>
                          <a:cs typeface="Klein"/>
                          <a:sym typeface="Klein"/>
                        </a:rPr>
                        <a:t> </a:t>
                      </a:r>
                      <a:r>
                        <a:rPr lang="en-US" sz="2699" dirty="0" err="1">
                          <a:solidFill>
                            <a:srgbClr val="2A2E3A"/>
                          </a:solidFill>
                          <a:latin typeface="Klein"/>
                          <a:ea typeface="Klein"/>
                          <a:cs typeface="Klein"/>
                          <a:sym typeface="Klein"/>
                        </a:rPr>
                        <a:t>підходах</a:t>
                      </a:r>
                      <a:r>
                        <a:rPr lang="en-US" sz="2699" dirty="0">
                          <a:solidFill>
                            <a:srgbClr val="2A2E3A"/>
                          </a:solidFill>
                          <a:latin typeface="Klein"/>
                          <a:ea typeface="Klein"/>
                          <a:cs typeface="Klein"/>
                          <a:sym typeface="Klein"/>
                        </a:rPr>
                        <a:t> </a:t>
                      </a:r>
                      <a:r>
                        <a:rPr lang="en-US" sz="2699" dirty="0" err="1">
                          <a:solidFill>
                            <a:srgbClr val="2A2E3A"/>
                          </a:solidFill>
                          <a:latin typeface="Klein"/>
                          <a:ea typeface="Klein"/>
                          <a:cs typeface="Klein"/>
                          <a:sym typeface="Klein"/>
                        </a:rPr>
                        <a:t>до</a:t>
                      </a:r>
                      <a:r>
                        <a:rPr lang="en-US" sz="2699" dirty="0">
                          <a:solidFill>
                            <a:srgbClr val="2A2E3A"/>
                          </a:solidFill>
                          <a:latin typeface="Klein"/>
                          <a:ea typeface="Klein"/>
                          <a:cs typeface="Klein"/>
                          <a:sym typeface="Klein"/>
                        </a:rPr>
                        <a:t> </a:t>
                      </a:r>
                      <a:r>
                        <a:rPr lang="en-US" sz="2699" dirty="0" err="1">
                          <a:solidFill>
                            <a:srgbClr val="2A2E3A"/>
                          </a:solidFill>
                          <a:latin typeface="Klein"/>
                          <a:ea typeface="Klein"/>
                          <a:cs typeface="Klein"/>
                          <a:sym typeface="Klein"/>
                        </a:rPr>
                        <a:t>безпеки</a:t>
                      </a:r>
                      <a:r>
                        <a:rPr lang="en-US" sz="2699" dirty="0">
                          <a:solidFill>
                            <a:srgbClr val="2A2E3A"/>
                          </a:solidFill>
                          <a:latin typeface="Klein"/>
                          <a:ea typeface="Klein"/>
                          <a:cs typeface="Klein"/>
                          <a:sym typeface="Klein"/>
                        </a:rPr>
                        <a:t> </a:t>
                      </a:r>
                      <a:r>
                        <a:rPr lang="en-US" sz="2699" dirty="0" err="1">
                          <a:solidFill>
                            <a:srgbClr val="2A2E3A"/>
                          </a:solidFill>
                          <a:latin typeface="Klein"/>
                          <a:ea typeface="Klein"/>
                          <a:cs typeface="Klein"/>
                          <a:sym typeface="Klein"/>
                        </a:rPr>
                        <a:t>та</a:t>
                      </a:r>
                      <a:r>
                        <a:rPr lang="en-US" sz="2699" dirty="0">
                          <a:solidFill>
                            <a:srgbClr val="2A2E3A"/>
                          </a:solidFill>
                          <a:latin typeface="Klein"/>
                          <a:ea typeface="Klein"/>
                          <a:cs typeface="Klein"/>
                          <a:sym typeface="Klein"/>
                        </a:rPr>
                        <a:t> </a:t>
                      </a:r>
                      <a:r>
                        <a:rPr lang="en-US" sz="2699" dirty="0" err="1">
                          <a:solidFill>
                            <a:srgbClr val="2A2E3A"/>
                          </a:solidFill>
                          <a:latin typeface="Klein"/>
                          <a:ea typeface="Klein"/>
                          <a:cs typeface="Klein"/>
                          <a:sym typeface="Klein"/>
                        </a:rPr>
                        <a:t>проектування</a:t>
                      </a:r>
                      <a:endParaRPr lang="en-US" sz="1100" dirty="0"/>
                    </a:p>
                  </a:txBody>
                  <a:tcPr marL="152400" marR="152400" marT="152400" marB="152400" anchor="ctr">
                    <a:lnL w="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03382"/>
              </p:ext>
            </p:extLst>
          </p:nvPr>
        </p:nvGraphicFramePr>
        <p:xfrm>
          <a:off x="340811" y="9023790"/>
          <a:ext cx="5838519" cy="1249172"/>
        </p:xfrm>
        <a:graphic>
          <a:graphicData uri="http://schemas.openxmlformats.org/drawingml/2006/table">
            <a:tbl>
              <a:tblPr/>
              <a:tblGrid>
                <a:gridCol w="5838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47005">
                <a:tc>
                  <a:txBody>
                    <a:bodyPr/>
                    <a:lstStyle/>
                    <a:p>
                      <a:pPr algn="l">
                        <a:lnSpc>
                          <a:spcPts val="3779"/>
                        </a:lnSpc>
                        <a:defRPr/>
                      </a:pPr>
                      <a:r>
                        <a:rPr lang="en-US" sz="2699" dirty="0">
                          <a:solidFill>
                            <a:srgbClr val="2A2E3A"/>
                          </a:solidFill>
                          <a:latin typeface="Klein"/>
                          <a:ea typeface="Klein"/>
                          <a:cs typeface="Klein"/>
                          <a:sym typeface="Klein"/>
                        </a:rPr>
                        <a:t>4. </a:t>
                      </a:r>
                      <a:r>
                        <a:rPr lang="en-US" sz="2699" dirty="0" err="1">
                          <a:solidFill>
                            <a:srgbClr val="2A2E3A"/>
                          </a:solidFill>
                          <a:latin typeface="Klein"/>
                          <a:ea typeface="Klein"/>
                          <a:cs typeface="Klein"/>
                          <a:sym typeface="Klein"/>
                        </a:rPr>
                        <a:t>Міжнародна</a:t>
                      </a:r>
                      <a:r>
                        <a:rPr lang="en-US" sz="2699" dirty="0">
                          <a:solidFill>
                            <a:srgbClr val="2A2E3A"/>
                          </a:solidFill>
                          <a:latin typeface="Klein"/>
                          <a:ea typeface="Klein"/>
                          <a:cs typeface="Klein"/>
                          <a:sym typeface="Klein"/>
                        </a:rPr>
                        <a:t> </a:t>
                      </a:r>
                      <a:r>
                        <a:rPr lang="en-US" sz="2699" dirty="0" err="1">
                          <a:solidFill>
                            <a:srgbClr val="2A2E3A"/>
                          </a:solidFill>
                          <a:latin typeface="Klein"/>
                          <a:ea typeface="Klein"/>
                          <a:cs typeface="Klein"/>
                          <a:sym typeface="Klein"/>
                        </a:rPr>
                        <a:t>кооперація</a:t>
                      </a:r>
                      <a:r>
                        <a:rPr lang="en-US" sz="2699" dirty="0">
                          <a:solidFill>
                            <a:srgbClr val="2A2E3A"/>
                          </a:solidFill>
                          <a:latin typeface="Klein"/>
                          <a:ea typeface="Klein"/>
                          <a:cs typeface="Klein"/>
                          <a:sym typeface="Klein"/>
                        </a:rPr>
                        <a:t> </a:t>
                      </a:r>
                      <a:r>
                        <a:rPr lang="en-US" sz="2699" dirty="0" err="1">
                          <a:solidFill>
                            <a:srgbClr val="2A2E3A"/>
                          </a:solidFill>
                          <a:latin typeface="Klein"/>
                          <a:ea typeface="Klein"/>
                          <a:cs typeface="Klein"/>
                          <a:sym typeface="Klein"/>
                        </a:rPr>
                        <a:t>та</a:t>
                      </a:r>
                      <a:r>
                        <a:rPr lang="en-US" sz="2699" dirty="0">
                          <a:solidFill>
                            <a:srgbClr val="2A2E3A"/>
                          </a:solidFill>
                          <a:latin typeface="Klein"/>
                          <a:ea typeface="Klein"/>
                          <a:cs typeface="Klein"/>
                          <a:sym typeface="Klein"/>
                        </a:rPr>
                        <a:t> </a:t>
                      </a:r>
                      <a:r>
                        <a:rPr lang="en-US" sz="2699" dirty="0" err="1">
                          <a:solidFill>
                            <a:srgbClr val="2A2E3A"/>
                          </a:solidFill>
                          <a:latin typeface="Klein"/>
                          <a:ea typeface="Klein"/>
                          <a:cs typeface="Klein"/>
                          <a:sym typeface="Klein"/>
                        </a:rPr>
                        <a:t>стратегічне</a:t>
                      </a:r>
                      <a:r>
                        <a:rPr lang="en-US" sz="2699" dirty="0">
                          <a:solidFill>
                            <a:srgbClr val="2A2E3A"/>
                          </a:solidFill>
                          <a:latin typeface="Klein"/>
                          <a:ea typeface="Klein"/>
                          <a:cs typeface="Klein"/>
                          <a:sym typeface="Klein"/>
                        </a:rPr>
                        <a:t> </a:t>
                      </a:r>
                      <a:r>
                        <a:rPr lang="en-US" sz="2699" dirty="0" err="1">
                          <a:solidFill>
                            <a:srgbClr val="2A2E3A"/>
                          </a:solidFill>
                          <a:latin typeface="Klein"/>
                          <a:ea typeface="Klein"/>
                          <a:cs typeface="Klein"/>
                          <a:sym typeface="Klein"/>
                        </a:rPr>
                        <a:t>значення</a:t>
                      </a:r>
                      <a:endParaRPr lang="en-US" sz="1100" dirty="0"/>
                    </a:p>
                  </a:txBody>
                  <a:tcPr marL="152400" marR="152400" marT="152400" marB="152400" anchor="ctr">
                    <a:lnL w="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AutoShape 9"/>
          <p:cNvSpPr/>
          <p:nvPr/>
        </p:nvSpPr>
        <p:spPr>
          <a:xfrm>
            <a:off x="426640" y="6219983"/>
            <a:ext cx="5666862" cy="0"/>
          </a:xfrm>
          <a:prstGeom prst="line">
            <a:avLst/>
          </a:prstGeom>
          <a:ln w="38100" cap="flat">
            <a:solidFill>
              <a:srgbClr val="718BAB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0" name="Group 10"/>
          <p:cNvGrpSpPr/>
          <p:nvPr/>
        </p:nvGrpSpPr>
        <p:grpSpPr>
          <a:xfrm>
            <a:off x="0" y="-66821"/>
            <a:ext cx="18288000" cy="2717937"/>
            <a:chOff x="0" y="0"/>
            <a:chExt cx="24384000" cy="3517760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alphaModFix amt="14000"/>
            </a:blip>
            <a:srcRect t="45191" b="45191"/>
            <a:stretch>
              <a:fillRect/>
            </a:stretch>
          </p:blipFill>
          <p:spPr>
            <a:xfrm>
              <a:off x="0" y="0"/>
              <a:ext cx="24384000" cy="3517760"/>
            </a:xfrm>
            <a:prstGeom prst="rect">
              <a:avLst/>
            </a:prstGeom>
          </p:spPr>
        </p:pic>
      </p:grpSp>
      <p:graphicFrame>
        <p:nvGraphicFramePr>
          <p:cNvPr id="12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668161"/>
              </p:ext>
            </p:extLst>
          </p:nvPr>
        </p:nvGraphicFramePr>
        <p:xfrm>
          <a:off x="254983" y="7633254"/>
          <a:ext cx="5838519" cy="1249172"/>
        </p:xfrm>
        <a:graphic>
          <a:graphicData uri="http://schemas.openxmlformats.org/drawingml/2006/table">
            <a:tbl>
              <a:tblPr/>
              <a:tblGrid>
                <a:gridCol w="5838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47005">
                <a:tc>
                  <a:txBody>
                    <a:bodyPr/>
                    <a:lstStyle/>
                    <a:p>
                      <a:pPr algn="l">
                        <a:lnSpc>
                          <a:spcPts val="3779"/>
                        </a:lnSpc>
                        <a:defRPr/>
                      </a:pPr>
                      <a:r>
                        <a:rPr lang="en-US" sz="2699" dirty="0">
                          <a:solidFill>
                            <a:srgbClr val="2A2E3A"/>
                          </a:solidFill>
                          <a:latin typeface="Klein"/>
                          <a:ea typeface="Klein"/>
                          <a:cs typeface="Klein"/>
                          <a:sym typeface="Klein"/>
                        </a:rPr>
                        <a:t> 3. </a:t>
                      </a:r>
                      <a:r>
                        <a:rPr lang="en-US" sz="2699" dirty="0" err="1">
                          <a:solidFill>
                            <a:srgbClr val="2A2E3A"/>
                          </a:solidFill>
                          <a:latin typeface="Klein"/>
                          <a:ea typeface="Klein"/>
                          <a:cs typeface="Klein"/>
                          <a:sym typeface="Klein"/>
                        </a:rPr>
                        <a:t>Інтеграція</a:t>
                      </a:r>
                      <a:r>
                        <a:rPr lang="en-US" sz="2699" dirty="0">
                          <a:solidFill>
                            <a:srgbClr val="2A2E3A"/>
                          </a:solidFill>
                          <a:latin typeface="Klein"/>
                          <a:ea typeface="Klein"/>
                          <a:cs typeface="Klein"/>
                          <a:sym typeface="Klein"/>
                        </a:rPr>
                        <a:t> </a:t>
                      </a:r>
                      <a:r>
                        <a:rPr lang="en-US" sz="2699" dirty="0" err="1">
                          <a:solidFill>
                            <a:srgbClr val="2A2E3A"/>
                          </a:solidFill>
                          <a:latin typeface="Klein"/>
                          <a:ea typeface="Klein"/>
                          <a:cs typeface="Klein"/>
                          <a:sym typeface="Klein"/>
                        </a:rPr>
                        <a:t>цифрових</a:t>
                      </a:r>
                      <a:r>
                        <a:rPr lang="en-US" sz="2699" dirty="0">
                          <a:solidFill>
                            <a:srgbClr val="2A2E3A"/>
                          </a:solidFill>
                          <a:latin typeface="Klein"/>
                          <a:ea typeface="Klein"/>
                          <a:cs typeface="Klein"/>
                          <a:sym typeface="Klein"/>
                        </a:rPr>
                        <a:t> </a:t>
                      </a:r>
                      <a:r>
                        <a:rPr lang="en-US" sz="2699" dirty="0" err="1">
                          <a:solidFill>
                            <a:srgbClr val="2A2E3A"/>
                          </a:solidFill>
                          <a:latin typeface="Klein"/>
                          <a:ea typeface="Klein"/>
                          <a:cs typeface="Klein"/>
                          <a:sym typeface="Klein"/>
                        </a:rPr>
                        <a:t>технологій</a:t>
                      </a:r>
                      <a:endParaRPr lang="en-US" sz="1100" dirty="0"/>
                    </a:p>
                  </a:txBody>
                  <a:tcPr marL="152400" marR="152400" marT="152400" marB="152400" anchor="ctr">
                    <a:lnL w="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AutoShape 13"/>
          <p:cNvSpPr/>
          <p:nvPr/>
        </p:nvSpPr>
        <p:spPr>
          <a:xfrm>
            <a:off x="426640" y="7637393"/>
            <a:ext cx="5666862" cy="0"/>
          </a:xfrm>
          <a:prstGeom prst="line">
            <a:avLst/>
          </a:prstGeom>
          <a:ln w="38100" cap="flat">
            <a:solidFill>
              <a:srgbClr val="718BA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426640" y="8863377"/>
            <a:ext cx="5666862" cy="0"/>
          </a:xfrm>
          <a:prstGeom prst="line">
            <a:avLst/>
          </a:prstGeom>
          <a:ln w="38100" cap="flat">
            <a:solidFill>
              <a:srgbClr val="718BAB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pull/>
      </p:transition>
    </mc:Choice>
    <mc:Fallback>
      <p:transition spd="slow">
        <p:pull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418272" y="-584366"/>
            <a:ext cx="10656063" cy="10656063"/>
            <a:chOff x="0" y="0"/>
            <a:chExt cx="14208083" cy="14208083"/>
          </a:xfrm>
        </p:grpSpPr>
        <p:sp>
          <p:nvSpPr>
            <p:cNvPr id="3" name="Freeform 3"/>
            <p:cNvSpPr/>
            <p:nvPr/>
          </p:nvSpPr>
          <p:spPr>
            <a:xfrm rot="-1200957">
              <a:off x="1562145" y="1562145"/>
              <a:ext cx="11083793" cy="11083793"/>
            </a:xfrm>
            <a:custGeom>
              <a:avLst/>
              <a:gdLst/>
              <a:ahLst/>
              <a:cxnLst/>
              <a:rect l="l" t="t" r="r" b="b"/>
              <a:pathLst>
                <a:path w="11083793" h="11083793">
                  <a:moveTo>
                    <a:pt x="0" y="0"/>
                  </a:moveTo>
                  <a:lnTo>
                    <a:pt x="11083793" y="0"/>
                  </a:lnTo>
                  <a:lnTo>
                    <a:pt x="11083793" y="11083793"/>
                  </a:lnTo>
                  <a:lnTo>
                    <a:pt x="0" y="110837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417495" y="1417495"/>
              <a:ext cx="11083793" cy="11083793"/>
            </a:xfrm>
            <a:custGeom>
              <a:avLst/>
              <a:gdLst/>
              <a:ahLst/>
              <a:cxnLst/>
              <a:rect l="l" t="t" r="r" b="b"/>
              <a:pathLst>
                <a:path w="11083793" h="11083793">
                  <a:moveTo>
                    <a:pt x="0" y="0"/>
                  </a:moveTo>
                  <a:lnTo>
                    <a:pt x="11083793" y="0"/>
                  </a:lnTo>
                  <a:lnTo>
                    <a:pt x="11083793" y="11083793"/>
                  </a:lnTo>
                  <a:lnTo>
                    <a:pt x="0" y="110837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11314864" y="2273533"/>
            <a:ext cx="4501737" cy="4501737"/>
          </a:xfrm>
          <a:custGeom>
            <a:avLst/>
            <a:gdLst/>
            <a:ahLst/>
            <a:cxnLst/>
            <a:rect l="l" t="t" r="r" b="b"/>
            <a:pathLst>
              <a:path w="4501737" h="4501737">
                <a:moveTo>
                  <a:pt x="0" y="0"/>
                </a:moveTo>
                <a:lnTo>
                  <a:pt x="4501737" y="0"/>
                </a:lnTo>
                <a:lnTo>
                  <a:pt x="4501737" y="4501737"/>
                </a:lnTo>
                <a:lnTo>
                  <a:pt x="0" y="45017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1309405"/>
            <a:ext cx="8681721" cy="12581559"/>
            <a:chOff x="0" y="-66675"/>
            <a:chExt cx="11575628" cy="16775412"/>
          </a:xfrm>
        </p:grpSpPr>
        <p:sp>
          <p:nvSpPr>
            <p:cNvPr id="7" name="TextBox 7"/>
            <p:cNvSpPr txBox="1"/>
            <p:nvPr/>
          </p:nvSpPr>
          <p:spPr>
            <a:xfrm>
              <a:off x="0" y="-66675"/>
              <a:ext cx="11575628" cy="31169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9393"/>
                </a:lnSpc>
              </a:pPr>
              <a:r>
                <a:rPr lang="en-US" sz="7225" b="1" dirty="0" err="1">
                  <a:solidFill>
                    <a:srgbClr val="2A2E3A"/>
                  </a:solidFill>
                  <a:latin typeface="Klein Bold"/>
                  <a:ea typeface="Klein Bold"/>
                  <a:cs typeface="Klein Bold"/>
                  <a:sym typeface="Klein Bold"/>
                </a:rPr>
                <a:t>Мета</a:t>
              </a:r>
              <a:r>
                <a:rPr lang="en-US" sz="7225" b="1" dirty="0">
                  <a:solidFill>
                    <a:srgbClr val="718BAB"/>
                  </a:solidFill>
                  <a:latin typeface="Klein Bold"/>
                  <a:ea typeface="Klein Bold"/>
                  <a:cs typeface="Klein Bold"/>
                  <a:sym typeface="Klein Bold"/>
                </a:rPr>
                <a:t> </a:t>
              </a:r>
              <a:r>
                <a:rPr lang="en-US" sz="7225" b="1" dirty="0" err="1">
                  <a:solidFill>
                    <a:srgbClr val="2A2E3A"/>
                  </a:solidFill>
                  <a:latin typeface="Klein Bold"/>
                  <a:ea typeface="Klein Bold"/>
                  <a:cs typeface="Klein Bold"/>
                  <a:sym typeface="Klein Bold"/>
                </a:rPr>
                <a:t>нашого</a:t>
              </a:r>
              <a:endParaRPr lang="en-US" sz="7225" b="1" dirty="0">
                <a:solidFill>
                  <a:srgbClr val="2A2E3A"/>
                </a:solidFill>
                <a:latin typeface="Klein Bold"/>
                <a:ea typeface="Klein Bold"/>
                <a:cs typeface="Klein Bold"/>
                <a:sym typeface="Klein Bold"/>
              </a:endParaRPr>
            </a:p>
            <a:p>
              <a:pPr algn="l">
                <a:lnSpc>
                  <a:spcPts val="9393"/>
                </a:lnSpc>
              </a:pPr>
              <a:r>
                <a:rPr lang="en-US" sz="7225" b="1" dirty="0" err="1">
                  <a:solidFill>
                    <a:srgbClr val="718BAB"/>
                  </a:solidFill>
                  <a:latin typeface="Klein Bold"/>
                  <a:ea typeface="Klein Bold"/>
                  <a:cs typeface="Klein Bold"/>
                  <a:sym typeface="Klein Bold"/>
                </a:rPr>
                <a:t>дослідження</a:t>
              </a:r>
              <a:endParaRPr lang="en-US" sz="7225" b="1" dirty="0">
                <a:solidFill>
                  <a:srgbClr val="718BAB"/>
                </a:solidFill>
                <a:latin typeface="Klein Bold"/>
                <a:ea typeface="Klein Bold"/>
                <a:cs typeface="Klein Bold"/>
                <a:sym typeface="Klein Bold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745872"/>
              <a:ext cx="10450715" cy="129628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604"/>
                </a:lnSpc>
              </a:pPr>
              <a:r>
                <a:rPr lang="en-US" sz="4003" dirty="0" err="1">
                  <a:solidFill>
                    <a:srgbClr val="2A2E3A"/>
                  </a:solidFill>
                  <a:latin typeface="Klein"/>
                  <a:ea typeface="Klein"/>
                  <a:cs typeface="Klein"/>
                  <a:sym typeface="Klein"/>
                </a:rPr>
                <a:t>Кількісна</a:t>
              </a:r>
              <a:r>
                <a:rPr lang="en-US" sz="4003" dirty="0">
                  <a:solidFill>
                    <a:srgbClr val="2A2E3A"/>
                  </a:solidFill>
                  <a:latin typeface="Klein"/>
                  <a:ea typeface="Klein"/>
                  <a:cs typeface="Klein"/>
                  <a:sym typeface="Klein"/>
                </a:rPr>
                <a:t> </a:t>
              </a:r>
              <a:r>
                <a:rPr lang="en-US" sz="4003" dirty="0" err="1">
                  <a:solidFill>
                    <a:srgbClr val="2A2E3A"/>
                  </a:solidFill>
                  <a:latin typeface="Klein"/>
                  <a:ea typeface="Klein"/>
                  <a:cs typeface="Klein"/>
                  <a:sym typeface="Klein"/>
                </a:rPr>
                <a:t>оцінка</a:t>
              </a:r>
              <a:r>
                <a:rPr lang="en-US" sz="4003" u="none" dirty="0">
                  <a:solidFill>
                    <a:srgbClr val="2A2E3A"/>
                  </a:solidFill>
                  <a:latin typeface="Klein"/>
                  <a:ea typeface="Klein"/>
                  <a:cs typeface="Klein"/>
                  <a:sym typeface="Klein"/>
                </a:rPr>
                <a:t> дозових </a:t>
              </a:r>
              <a:r>
                <a:rPr lang="en-US" sz="4003" u="none" dirty="0" err="1">
                  <a:solidFill>
                    <a:srgbClr val="2A2E3A"/>
                  </a:solidFill>
                  <a:latin typeface="Klein"/>
                  <a:ea typeface="Klein"/>
                  <a:cs typeface="Klein"/>
                  <a:sym typeface="Klein"/>
                </a:rPr>
                <a:t>навантажень</a:t>
              </a:r>
              <a:r>
                <a:rPr lang="en-US" sz="4003" u="none" dirty="0">
                  <a:solidFill>
                    <a:srgbClr val="2A2E3A"/>
                  </a:solidFill>
                  <a:latin typeface="Klein"/>
                  <a:ea typeface="Klein"/>
                  <a:cs typeface="Klein"/>
                  <a:sym typeface="Klein"/>
                </a:rPr>
                <a:t> </a:t>
              </a:r>
              <a:r>
                <a:rPr lang="en-US" sz="4003" u="none" dirty="0" err="1">
                  <a:solidFill>
                    <a:srgbClr val="2A2E3A"/>
                  </a:solidFill>
                  <a:latin typeface="Klein"/>
                  <a:ea typeface="Klein"/>
                  <a:cs typeface="Klein"/>
                  <a:sym typeface="Klein"/>
                </a:rPr>
                <a:t>у</a:t>
              </a:r>
              <a:r>
                <a:rPr lang="en-US" sz="4003" u="none" dirty="0">
                  <a:solidFill>
                    <a:srgbClr val="2A2E3A"/>
                  </a:solidFill>
                  <a:latin typeface="Klein"/>
                  <a:ea typeface="Klein"/>
                  <a:cs typeface="Klein"/>
                  <a:sym typeface="Klein"/>
                </a:rPr>
                <a:t> </a:t>
              </a:r>
              <a:r>
                <a:rPr lang="en-US" sz="4003" u="none" dirty="0" err="1">
                  <a:solidFill>
                    <a:srgbClr val="2A2E3A"/>
                  </a:solidFill>
                  <a:latin typeface="Klein"/>
                  <a:ea typeface="Klein"/>
                  <a:cs typeface="Klein"/>
                  <a:sym typeface="Klein"/>
                </a:rPr>
                <a:t>приміщеннях</a:t>
              </a:r>
              <a:r>
                <a:rPr lang="en-US" sz="4003" u="none" dirty="0">
                  <a:solidFill>
                    <a:srgbClr val="2A2E3A"/>
                  </a:solidFill>
                  <a:latin typeface="Klein"/>
                  <a:ea typeface="Klein"/>
                  <a:cs typeface="Klein"/>
                  <a:sym typeface="Klein"/>
                </a:rPr>
                <a:t> </a:t>
              </a:r>
              <a:r>
                <a:rPr lang="en-US" sz="4003" u="none" dirty="0" err="1">
                  <a:solidFill>
                    <a:srgbClr val="2A2E3A"/>
                  </a:solidFill>
                  <a:latin typeface="Klein"/>
                  <a:ea typeface="Klein"/>
                  <a:cs typeface="Klein"/>
                  <a:sym typeface="Klein"/>
                </a:rPr>
                <a:t>UPCh</a:t>
              </a:r>
              <a:r>
                <a:rPr lang="en-US" sz="4003" u="none" dirty="0">
                  <a:solidFill>
                    <a:srgbClr val="2A2E3A"/>
                  </a:solidFill>
                  <a:latin typeface="Klein"/>
                  <a:ea typeface="Klein"/>
                  <a:cs typeface="Klein"/>
                  <a:sym typeface="Klein"/>
                </a:rPr>
                <a:t> </a:t>
              </a:r>
              <a:r>
                <a:rPr lang="en-US" sz="4003" u="none" dirty="0" err="1">
                  <a:solidFill>
                    <a:srgbClr val="2A2E3A"/>
                  </a:solidFill>
                  <a:latin typeface="Klein"/>
                  <a:ea typeface="Klein"/>
                  <a:cs typeface="Klein"/>
                  <a:sym typeface="Klein"/>
                </a:rPr>
                <a:t>та</a:t>
              </a:r>
              <a:r>
                <a:rPr lang="en-US" sz="4003" u="none" dirty="0">
                  <a:solidFill>
                    <a:srgbClr val="2A2E3A"/>
                  </a:solidFill>
                  <a:latin typeface="Klein"/>
                  <a:ea typeface="Klein"/>
                  <a:cs typeface="Klein"/>
                  <a:sym typeface="Klein"/>
                </a:rPr>
                <a:t> PHTS:</a:t>
              </a:r>
            </a:p>
            <a:p>
              <a:pPr algn="l">
                <a:lnSpc>
                  <a:spcPts val="5604"/>
                </a:lnSpc>
              </a:pPr>
              <a:endParaRPr lang="en-US" sz="4003" u="none" dirty="0">
                <a:solidFill>
                  <a:srgbClr val="2A2E3A"/>
                </a:solidFill>
                <a:latin typeface="Klein"/>
                <a:ea typeface="Klein"/>
                <a:cs typeface="Klein"/>
                <a:sym typeface="Klein"/>
              </a:endParaRPr>
            </a:p>
            <a:p>
              <a:pPr marL="864305" lvl="1" indent="-432153" algn="l">
                <a:lnSpc>
                  <a:spcPct val="150000"/>
                </a:lnSpc>
                <a:buAutoNum type="arabicPeriod"/>
              </a:pPr>
              <a:r>
                <a:rPr lang="en-US" sz="4003" u="none" dirty="0" err="1">
                  <a:solidFill>
                    <a:srgbClr val="2A2E3A"/>
                  </a:solidFill>
                  <a:latin typeface="Klein"/>
                  <a:ea typeface="Klein"/>
                  <a:cs typeface="Klein"/>
                  <a:sym typeface="Klein"/>
                </a:rPr>
                <a:t>Біологічна</a:t>
              </a:r>
              <a:r>
                <a:rPr lang="en-US" sz="4003" u="none" dirty="0">
                  <a:solidFill>
                    <a:srgbClr val="2A2E3A"/>
                  </a:solidFill>
                  <a:latin typeface="Klein"/>
                  <a:ea typeface="Klein"/>
                  <a:cs typeface="Klein"/>
                  <a:sym typeface="Klein"/>
                </a:rPr>
                <a:t> </a:t>
              </a:r>
              <a:r>
                <a:rPr lang="en-US" sz="4003" u="none" dirty="0" err="1">
                  <a:solidFill>
                    <a:srgbClr val="2A2E3A"/>
                  </a:solidFill>
                  <a:latin typeface="Klein"/>
                  <a:ea typeface="Klein"/>
                  <a:cs typeface="Klein"/>
                  <a:sym typeface="Klein"/>
                </a:rPr>
                <a:t>доза</a:t>
              </a:r>
              <a:endParaRPr lang="en-US" sz="4003" u="none" dirty="0">
                <a:solidFill>
                  <a:srgbClr val="2A2E3A"/>
                </a:solidFill>
                <a:latin typeface="Klein"/>
                <a:ea typeface="Klein"/>
                <a:cs typeface="Klein"/>
                <a:sym typeface="Klein"/>
              </a:endParaRPr>
            </a:p>
            <a:p>
              <a:pPr marL="864305" lvl="1" indent="-432153" algn="l">
                <a:lnSpc>
                  <a:spcPct val="150000"/>
                </a:lnSpc>
                <a:buAutoNum type="arabicPeriod"/>
              </a:pPr>
              <a:r>
                <a:rPr lang="en-US" sz="4003" u="none" dirty="0" err="1">
                  <a:solidFill>
                    <a:srgbClr val="2A2E3A"/>
                  </a:solidFill>
                  <a:latin typeface="Klein"/>
                  <a:ea typeface="Klein"/>
                  <a:cs typeface="Klein"/>
                  <a:sym typeface="Klein"/>
                </a:rPr>
                <a:t>Доза</a:t>
              </a:r>
              <a:r>
                <a:rPr lang="en-US" sz="4003" u="none" dirty="0">
                  <a:solidFill>
                    <a:srgbClr val="2A2E3A"/>
                  </a:solidFill>
                  <a:latin typeface="Klein"/>
                  <a:ea typeface="Klein"/>
                  <a:cs typeface="Klein"/>
                  <a:sym typeface="Klein"/>
                </a:rPr>
                <a:t> </a:t>
              </a:r>
              <a:r>
                <a:rPr lang="en-US" sz="4003" u="none" dirty="0" err="1">
                  <a:solidFill>
                    <a:srgbClr val="2A2E3A"/>
                  </a:solidFill>
                  <a:latin typeface="Klein"/>
                  <a:ea typeface="Klein"/>
                  <a:cs typeface="Klein"/>
                  <a:sym typeface="Klein"/>
                </a:rPr>
                <a:t>в</a:t>
              </a:r>
              <a:r>
                <a:rPr lang="en-US" sz="4003" u="none" dirty="0">
                  <a:solidFill>
                    <a:srgbClr val="2A2E3A"/>
                  </a:solidFill>
                  <a:latin typeface="Klein"/>
                  <a:ea typeface="Klein"/>
                  <a:cs typeface="Klein"/>
                  <a:sym typeface="Klein"/>
                </a:rPr>
                <a:t> </a:t>
              </a:r>
              <a:r>
                <a:rPr lang="en-US" sz="4003" u="none" dirty="0" err="1">
                  <a:solidFill>
                    <a:srgbClr val="2A2E3A"/>
                  </a:solidFill>
                  <a:latin typeface="Klein"/>
                  <a:ea typeface="Klein"/>
                  <a:cs typeface="Klein"/>
                  <a:sym typeface="Klein"/>
                </a:rPr>
                <a:t>кремнії</a:t>
              </a:r>
              <a:endParaRPr lang="en-US" sz="4003" u="none" dirty="0">
                <a:solidFill>
                  <a:srgbClr val="2A2E3A"/>
                </a:solidFill>
                <a:latin typeface="Klein"/>
                <a:ea typeface="Klein"/>
                <a:cs typeface="Klein"/>
                <a:sym typeface="Klein"/>
              </a:endParaRPr>
            </a:p>
            <a:p>
              <a:pPr algn="l">
                <a:lnSpc>
                  <a:spcPts val="5604"/>
                </a:lnSpc>
              </a:pPr>
              <a:endParaRPr lang="en-US" sz="4003" u="none" dirty="0">
                <a:solidFill>
                  <a:srgbClr val="2A2E3A"/>
                </a:solidFill>
                <a:latin typeface="Klein"/>
                <a:ea typeface="Klein"/>
                <a:cs typeface="Klein"/>
                <a:sym typeface="Klein"/>
              </a:endParaRPr>
            </a:p>
            <a:p>
              <a:pPr algn="l">
                <a:lnSpc>
                  <a:spcPts val="5604"/>
                </a:lnSpc>
              </a:pPr>
              <a:endParaRPr lang="en-US" sz="4003" u="none" dirty="0">
                <a:solidFill>
                  <a:srgbClr val="2A2E3A"/>
                </a:solidFill>
                <a:latin typeface="Klein"/>
                <a:ea typeface="Klein"/>
                <a:cs typeface="Klein"/>
                <a:sym typeface="Klein"/>
              </a:endParaRPr>
            </a:p>
            <a:p>
              <a:pPr algn="l">
                <a:lnSpc>
                  <a:spcPts val="5604"/>
                </a:lnSpc>
              </a:pPr>
              <a:endParaRPr lang="en-US" sz="4003" u="none" dirty="0">
                <a:solidFill>
                  <a:srgbClr val="2A2E3A"/>
                </a:solidFill>
                <a:latin typeface="Klein"/>
                <a:ea typeface="Klein"/>
                <a:cs typeface="Klein"/>
                <a:sym typeface="Klein"/>
              </a:endParaRPr>
            </a:p>
            <a:p>
              <a:pPr algn="l">
                <a:lnSpc>
                  <a:spcPts val="5604"/>
                </a:lnSpc>
              </a:pPr>
              <a:endParaRPr lang="en-US" sz="4003" u="none" dirty="0">
                <a:solidFill>
                  <a:srgbClr val="2A2E3A"/>
                </a:solidFill>
                <a:latin typeface="Klein"/>
                <a:ea typeface="Klein"/>
                <a:cs typeface="Klein"/>
                <a:sym typeface="Klein"/>
              </a:endParaRPr>
            </a:p>
            <a:p>
              <a:pPr algn="l">
                <a:lnSpc>
                  <a:spcPts val="5604"/>
                </a:lnSpc>
              </a:pPr>
              <a:endParaRPr lang="en-US" sz="4003" u="none" dirty="0">
                <a:solidFill>
                  <a:srgbClr val="2A2E3A"/>
                </a:solidFill>
                <a:latin typeface="Klein"/>
                <a:ea typeface="Klein"/>
                <a:cs typeface="Klein"/>
                <a:sym typeface="Klein"/>
              </a:endParaRPr>
            </a:p>
            <a:p>
              <a:pPr algn="l">
                <a:lnSpc>
                  <a:spcPts val="5604"/>
                </a:lnSpc>
              </a:pPr>
              <a:endParaRPr lang="en-US" sz="4003" u="none" dirty="0">
                <a:solidFill>
                  <a:srgbClr val="2A2E3A"/>
                </a:solidFill>
                <a:latin typeface="Klein"/>
                <a:ea typeface="Klein"/>
                <a:cs typeface="Klein"/>
                <a:sym typeface="Klein"/>
              </a:endParaRPr>
            </a:p>
            <a:p>
              <a:pPr algn="l">
                <a:lnSpc>
                  <a:spcPts val="5604"/>
                </a:lnSpc>
              </a:pPr>
              <a:endParaRPr lang="en-US" sz="4003" u="none" dirty="0">
                <a:solidFill>
                  <a:srgbClr val="2A2E3A"/>
                </a:solidFill>
                <a:latin typeface="Klein"/>
                <a:ea typeface="Klein"/>
                <a:cs typeface="Klein"/>
                <a:sym typeface="Klein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pull/>
      </p:transition>
    </mc:Choice>
    <mc:Fallback>
      <p:transition spd="slow">
        <p:pull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0596" y="202021"/>
            <a:ext cx="17826807" cy="9853936"/>
            <a:chOff x="0" y="0"/>
            <a:chExt cx="4695126" cy="25952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95126" cy="2595275"/>
            </a:xfrm>
            <a:custGeom>
              <a:avLst/>
              <a:gdLst/>
              <a:ahLst/>
              <a:cxnLst/>
              <a:rect l="l" t="t" r="r" b="b"/>
              <a:pathLst>
                <a:path w="4695126" h="2595275">
                  <a:moveTo>
                    <a:pt x="0" y="0"/>
                  </a:moveTo>
                  <a:lnTo>
                    <a:pt x="4695126" y="0"/>
                  </a:lnTo>
                  <a:lnTo>
                    <a:pt x="4695126" y="2595275"/>
                  </a:lnTo>
                  <a:lnTo>
                    <a:pt x="0" y="259527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695126" cy="2642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521182" y="1584504"/>
            <a:ext cx="12920330" cy="8139808"/>
          </a:xfrm>
          <a:custGeom>
            <a:avLst/>
            <a:gdLst/>
            <a:ahLst/>
            <a:cxnLst/>
            <a:rect l="l" t="t" r="r" b="b"/>
            <a:pathLst>
              <a:path w="12920330" h="8139808">
                <a:moveTo>
                  <a:pt x="0" y="0"/>
                </a:moveTo>
                <a:lnTo>
                  <a:pt x="12920330" y="0"/>
                </a:lnTo>
                <a:lnTo>
                  <a:pt x="12920330" y="8139808"/>
                </a:lnTo>
                <a:lnTo>
                  <a:pt x="0" y="81398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588287" y="584200"/>
            <a:ext cx="11111427" cy="822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00"/>
              </a:lnSpc>
            </a:pPr>
            <a:r>
              <a:rPr lang="en-US" sz="5000" b="1" dirty="0">
                <a:solidFill>
                  <a:srgbClr val="2A2E3A"/>
                </a:solidFill>
                <a:latin typeface="Klein Bold"/>
                <a:ea typeface="Klein Bold"/>
                <a:cs typeface="Klein Bold"/>
                <a:sym typeface="Klein Bold"/>
              </a:rPr>
              <a:t>CAD-</a:t>
            </a:r>
            <a:r>
              <a:rPr lang="en-US" sz="5000" b="1" dirty="0" err="1">
                <a:solidFill>
                  <a:srgbClr val="2A2E3A"/>
                </a:solidFill>
                <a:latin typeface="Klein Bold"/>
                <a:ea typeface="Klein Bold"/>
                <a:cs typeface="Klein Bold"/>
                <a:sym typeface="Klein Bold"/>
              </a:rPr>
              <a:t>модель</a:t>
            </a:r>
            <a:r>
              <a:rPr lang="en-US" sz="5000" b="1" dirty="0">
                <a:solidFill>
                  <a:srgbClr val="718BAB"/>
                </a:solidFill>
                <a:latin typeface="Klein Bold"/>
                <a:ea typeface="Klein Bold"/>
                <a:cs typeface="Klein Bold"/>
                <a:sym typeface="Klein Bold"/>
              </a:rPr>
              <a:t> Baseline DEMO-2022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pull/>
      </p:transition>
    </mc:Choice>
    <mc:Fallback>
      <p:transition spd="slow">
        <p:pull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0596" y="662551"/>
            <a:ext cx="17826807" cy="9853936"/>
            <a:chOff x="0" y="0"/>
            <a:chExt cx="4695126" cy="25952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95126" cy="2595275"/>
            </a:xfrm>
            <a:custGeom>
              <a:avLst/>
              <a:gdLst/>
              <a:ahLst/>
              <a:cxnLst/>
              <a:rect l="l" t="t" r="r" b="b"/>
              <a:pathLst>
                <a:path w="4695126" h="2595275">
                  <a:moveTo>
                    <a:pt x="0" y="0"/>
                  </a:moveTo>
                  <a:lnTo>
                    <a:pt x="4695126" y="0"/>
                  </a:lnTo>
                  <a:lnTo>
                    <a:pt x="4695126" y="2595275"/>
                  </a:lnTo>
                  <a:lnTo>
                    <a:pt x="0" y="259527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695126" cy="2642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911390" y="2509678"/>
            <a:ext cx="9131940" cy="5992194"/>
          </a:xfrm>
          <a:custGeom>
            <a:avLst/>
            <a:gdLst/>
            <a:ahLst/>
            <a:cxnLst/>
            <a:rect l="l" t="t" r="r" b="b"/>
            <a:pathLst>
              <a:path w="9131940" h="5992194">
                <a:moveTo>
                  <a:pt x="0" y="0"/>
                </a:moveTo>
                <a:lnTo>
                  <a:pt x="9131940" y="0"/>
                </a:lnTo>
                <a:lnTo>
                  <a:pt x="9131940" y="5992194"/>
                </a:lnTo>
                <a:lnTo>
                  <a:pt x="0" y="59921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576711" y="662551"/>
            <a:ext cx="6525082" cy="7839321"/>
          </a:xfrm>
          <a:custGeom>
            <a:avLst/>
            <a:gdLst/>
            <a:ahLst/>
            <a:cxnLst/>
            <a:rect l="l" t="t" r="r" b="b"/>
            <a:pathLst>
              <a:path w="6525082" h="7839321">
                <a:moveTo>
                  <a:pt x="0" y="0"/>
                </a:moveTo>
                <a:lnTo>
                  <a:pt x="6525082" y="0"/>
                </a:lnTo>
                <a:lnTo>
                  <a:pt x="6525082" y="7839321"/>
                </a:lnTo>
                <a:lnTo>
                  <a:pt x="0" y="78393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714542" y="649128"/>
            <a:ext cx="6741617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00"/>
              </a:lnSpc>
            </a:pPr>
            <a:r>
              <a:rPr lang="en-US" sz="5000" b="1" dirty="0">
                <a:solidFill>
                  <a:srgbClr val="2A2E3A"/>
                </a:solidFill>
                <a:latin typeface="Klein Bold"/>
                <a:ea typeface="Klein Bold"/>
                <a:cs typeface="Klein Bold"/>
                <a:sym typeface="Klein Bold"/>
              </a:rPr>
              <a:t>CAD-</a:t>
            </a:r>
            <a:r>
              <a:rPr lang="en-US" sz="5000" b="1" dirty="0" err="1">
                <a:solidFill>
                  <a:srgbClr val="2A2E3A"/>
                </a:solidFill>
                <a:latin typeface="Klein Bold"/>
                <a:ea typeface="Klein Bold"/>
                <a:cs typeface="Klein Bold"/>
                <a:sym typeface="Klein Bold"/>
              </a:rPr>
              <a:t>модель</a:t>
            </a:r>
            <a:endParaRPr lang="en-US" sz="5000" b="1" dirty="0">
              <a:solidFill>
                <a:srgbClr val="2A2E3A"/>
              </a:solidFill>
              <a:latin typeface="Klein Bold"/>
              <a:ea typeface="Klein Bold"/>
              <a:cs typeface="Klein Bold"/>
              <a:sym typeface="Klein Bold"/>
            </a:endParaRPr>
          </a:p>
          <a:p>
            <a:pPr algn="l">
              <a:lnSpc>
                <a:spcPts val="5500"/>
              </a:lnSpc>
            </a:pPr>
            <a:r>
              <a:rPr lang="en-US" sz="5000" b="1" dirty="0">
                <a:solidFill>
                  <a:srgbClr val="718BAB"/>
                </a:solidFill>
                <a:latin typeface="Klein Bold"/>
                <a:ea typeface="Klein Bold"/>
                <a:cs typeface="Klein Bold"/>
                <a:sym typeface="Klein Bold"/>
              </a:rPr>
              <a:t>Baseline DEMO-2022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-146730" y="8919286"/>
            <a:ext cx="10190059" cy="701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8"/>
              </a:lnSpc>
              <a:spcBef>
                <a:spcPct val="0"/>
              </a:spcBef>
            </a:pPr>
            <a:r>
              <a:rPr lang="en-US" sz="2006" dirty="0">
                <a:solidFill>
                  <a:srgbClr val="000000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  <a:sym typeface="Helios"/>
              </a:rPr>
              <a:t>Baseline DEMO-2022  </a:t>
            </a:r>
            <a:r>
              <a:rPr lang="en-US" sz="2006" dirty="0" err="1">
                <a:solidFill>
                  <a:srgbClr val="000000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  <a:sym typeface="Helios"/>
              </a:rPr>
              <a:t>сегмент</a:t>
            </a:r>
            <a:r>
              <a:rPr lang="en-US" sz="2006" dirty="0">
                <a:solidFill>
                  <a:srgbClr val="000000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  <a:sym typeface="Helios"/>
              </a:rPr>
              <a:t> </a:t>
            </a:r>
            <a:r>
              <a:rPr lang="en-US" sz="2006" dirty="0" err="1">
                <a:solidFill>
                  <a:srgbClr val="000000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  <a:sym typeface="Helios"/>
              </a:rPr>
              <a:t>будівлі</a:t>
            </a:r>
            <a:r>
              <a:rPr lang="en-US" sz="2006" dirty="0">
                <a:solidFill>
                  <a:srgbClr val="000000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  <a:sym typeface="Helios"/>
              </a:rPr>
              <a:t> 22,5° </a:t>
            </a:r>
          </a:p>
          <a:p>
            <a:pPr algn="ctr">
              <a:lnSpc>
                <a:spcPts val="2808"/>
              </a:lnSpc>
              <a:spcBef>
                <a:spcPct val="0"/>
              </a:spcBef>
            </a:pPr>
            <a:r>
              <a:rPr lang="en-US" sz="2006" dirty="0">
                <a:solidFill>
                  <a:srgbClr val="000000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  <a:sym typeface="Helios"/>
              </a:rPr>
              <a:t>(</a:t>
            </a:r>
            <a:r>
              <a:rPr lang="en-US" sz="2006" dirty="0" err="1">
                <a:solidFill>
                  <a:srgbClr val="000000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  <a:sym typeface="Helios"/>
              </a:rPr>
              <a:t>внутрішні</a:t>
            </a:r>
            <a:r>
              <a:rPr lang="en-US" sz="2006" dirty="0">
                <a:solidFill>
                  <a:srgbClr val="000000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  <a:sym typeface="Helios"/>
              </a:rPr>
              <a:t> </a:t>
            </a:r>
            <a:r>
              <a:rPr lang="en-US" sz="2006" dirty="0" err="1">
                <a:solidFill>
                  <a:srgbClr val="000000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  <a:sym typeface="Helios"/>
              </a:rPr>
              <a:t>стіни</a:t>
            </a:r>
            <a:r>
              <a:rPr lang="en-US" sz="2006" dirty="0">
                <a:solidFill>
                  <a:srgbClr val="000000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  <a:sym typeface="Helios"/>
              </a:rPr>
              <a:t> PHTS </a:t>
            </a:r>
            <a:r>
              <a:rPr lang="en-US" sz="2006" dirty="0" err="1">
                <a:solidFill>
                  <a:srgbClr val="000000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  <a:sym typeface="Helios"/>
              </a:rPr>
              <a:t>не</a:t>
            </a:r>
            <a:r>
              <a:rPr lang="en-US" sz="2006" dirty="0">
                <a:solidFill>
                  <a:srgbClr val="000000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  <a:sym typeface="Helios"/>
              </a:rPr>
              <a:t> </a:t>
            </a:r>
            <a:r>
              <a:rPr lang="en-US" sz="2006" dirty="0" err="1">
                <a:solidFill>
                  <a:srgbClr val="000000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  <a:sym typeface="Helios"/>
              </a:rPr>
              <a:t>показані</a:t>
            </a:r>
            <a:r>
              <a:rPr lang="en-US" sz="2006" dirty="0">
                <a:solidFill>
                  <a:srgbClr val="000000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  <a:sym typeface="Helios"/>
              </a:rPr>
              <a:t>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077721" y="8919134"/>
            <a:ext cx="7475736" cy="327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Фронтальний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вид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 Baseline DEMO-2022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сегмента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будівлі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 22,5°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pull/>
      </p:transition>
    </mc:Choice>
    <mc:Fallback>
      <p:transition spd="slow">
        <p:pull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0596" y="202021"/>
            <a:ext cx="17826807" cy="9853936"/>
            <a:chOff x="0" y="0"/>
            <a:chExt cx="4695126" cy="25952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95126" cy="2595275"/>
            </a:xfrm>
            <a:custGeom>
              <a:avLst/>
              <a:gdLst/>
              <a:ahLst/>
              <a:cxnLst/>
              <a:rect l="l" t="t" r="r" b="b"/>
              <a:pathLst>
                <a:path w="4695126" h="2595275">
                  <a:moveTo>
                    <a:pt x="0" y="0"/>
                  </a:moveTo>
                  <a:lnTo>
                    <a:pt x="4695126" y="0"/>
                  </a:lnTo>
                  <a:lnTo>
                    <a:pt x="4695126" y="2595275"/>
                  </a:lnTo>
                  <a:lnTo>
                    <a:pt x="0" y="259527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695126" cy="2642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37679" y="1453209"/>
            <a:ext cx="6421304" cy="8011533"/>
          </a:xfrm>
          <a:custGeom>
            <a:avLst/>
            <a:gdLst/>
            <a:ahLst/>
            <a:cxnLst/>
            <a:rect l="l" t="t" r="r" b="b"/>
            <a:pathLst>
              <a:path w="6421304" h="8011533">
                <a:moveTo>
                  <a:pt x="0" y="0"/>
                </a:moveTo>
                <a:lnTo>
                  <a:pt x="6421304" y="0"/>
                </a:lnTo>
                <a:lnTo>
                  <a:pt x="6421304" y="8011533"/>
                </a:lnTo>
                <a:lnTo>
                  <a:pt x="0" y="80115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662393" y="1453209"/>
            <a:ext cx="10217123" cy="6819929"/>
          </a:xfrm>
          <a:custGeom>
            <a:avLst/>
            <a:gdLst/>
            <a:ahLst/>
            <a:cxnLst/>
            <a:rect l="l" t="t" r="r" b="b"/>
            <a:pathLst>
              <a:path w="10217123" h="6819929">
                <a:moveTo>
                  <a:pt x="0" y="0"/>
                </a:moveTo>
                <a:lnTo>
                  <a:pt x="10217123" y="0"/>
                </a:lnTo>
                <a:lnTo>
                  <a:pt x="10217123" y="6819929"/>
                </a:lnTo>
                <a:lnTo>
                  <a:pt x="0" y="68199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750641" y="729308"/>
            <a:ext cx="6171453" cy="723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5000" b="1">
                <a:solidFill>
                  <a:srgbClr val="2A2E3A"/>
                </a:solidFill>
                <a:latin typeface="Klein Bold"/>
                <a:ea typeface="Klein Bold"/>
                <a:cs typeface="Klein Bold"/>
                <a:sym typeface="Klein Bold"/>
              </a:rPr>
              <a:t>Модель</a:t>
            </a:r>
            <a:r>
              <a:rPr lang="en-US" sz="5000" b="1">
                <a:solidFill>
                  <a:srgbClr val="718BAB"/>
                </a:solidFill>
                <a:latin typeface="Klein Bold"/>
                <a:ea typeface="Klein Bold"/>
                <a:cs typeface="Klein Bold"/>
                <a:sym typeface="Klein Bold"/>
              </a:rPr>
              <a:t> Serpent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03704" y="9529548"/>
            <a:ext cx="7258690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 dirty="0" err="1">
                <a:solidFill>
                  <a:srgbClr val="2A2E3A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Загальний</a:t>
            </a:r>
            <a:r>
              <a:rPr lang="en-US" sz="1999" dirty="0">
                <a:solidFill>
                  <a:srgbClr val="2A2E3A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 </a:t>
            </a:r>
            <a:r>
              <a:rPr lang="en-US" sz="1999" dirty="0" err="1">
                <a:solidFill>
                  <a:srgbClr val="2A2E3A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вид</a:t>
            </a:r>
            <a:r>
              <a:rPr lang="en-US" sz="1999" dirty="0">
                <a:solidFill>
                  <a:srgbClr val="2A2E3A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 </a:t>
            </a:r>
            <a:r>
              <a:rPr lang="en-US" sz="1999" dirty="0" err="1">
                <a:solidFill>
                  <a:srgbClr val="2A2E3A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моделі</a:t>
            </a:r>
            <a:r>
              <a:rPr lang="en-US" sz="1999" dirty="0">
                <a:solidFill>
                  <a:srgbClr val="2A2E3A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 Serpent (</a:t>
            </a:r>
            <a:r>
              <a:rPr lang="en-US" sz="1999" dirty="0" err="1">
                <a:solidFill>
                  <a:srgbClr val="2A2E3A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розріз</a:t>
            </a:r>
            <a:r>
              <a:rPr lang="en-US" sz="1999" dirty="0">
                <a:solidFill>
                  <a:srgbClr val="2A2E3A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 </a:t>
            </a:r>
            <a:r>
              <a:rPr lang="en-US" sz="1999" dirty="0" err="1">
                <a:solidFill>
                  <a:srgbClr val="2A2E3A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по</a:t>
            </a:r>
            <a:r>
              <a:rPr lang="en-US" sz="1999" dirty="0">
                <a:solidFill>
                  <a:srgbClr val="2A2E3A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 </a:t>
            </a:r>
            <a:r>
              <a:rPr lang="en-US" sz="1999" dirty="0" err="1">
                <a:solidFill>
                  <a:srgbClr val="2A2E3A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центру</a:t>
            </a:r>
            <a:r>
              <a:rPr lang="en-US" sz="1999" dirty="0">
                <a:solidFill>
                  <a:srgbClr val="2A2E3A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 </a:t>
            </a:r>
            <a:r>
              <a:rPr lang="en-US" sz="1999" dirty="0" err="1">
                <a:solidFill>
                  <a:srgbClr val="2A2E3A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токамак</a:t>
            </a:r>
            <a:r>
              <a:rPr lang="en-US" sz="1999" dirty="0">
                <a:solidFill>
                  <a:srgbClr val="2A2E3A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626836" y="8467740"/>
            <a:ext cx="8632464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 dirty="0" err="1">
                <a:solidFill>
                  <a:srgbClr val="2A2E3A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Досліджувані</a:t>
            </a:r>
            <a:r>
              <a:rPr lang="en-US" sz="1999" dirty="0">
                <a:solidFill>
                  <a:srgbClr val="2A2E3A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 </a:t>
            </a:r>
            <a:r>
              <a:rPr lang="en-US" sz="1999" dirty="0" err="1">
                <a:solidFill>
                  <a:srgbClr val="2A2E3A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приміщення</a:t>
            </a:r>
            <a:r>
              <a:rPr lang="en-US" sz="1999" dirty="0">
                <a:solidFill>
                  <a:srgbClr val="2A2E3A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 </a:t>
            </a:r>
            <a:r>
              <a:rPr lang="en-US" sz="1999" dirty="0" err="1">
                <a:solidFill>
                  <a:srgbClr val="2A2E3A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моделі</a:t>
            </a:r>
            <a:r>
              <a:rPr lang="en-US" sz="1999" dirty="0">
                <a:solidFill>
                  <a:srgbClr val="2A2E3A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 Serpent (</a:t>
            </a:r>
            <a:r>
              <a:rPr lang="en-US" sz="1999" dirty="0" err="1">
                <a:solidFill>
                  <a:srgbClr val="2A2E3A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розріз</a:t>
            </a:r>
            <a:r>
              <a:rPr lang="en-US" sz="1999" dirty="0">
                <a:solidFill>
                  <a:srgbClr val="2A2E3A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 </a:t>
            </a:r>
            <a:r>
              <a:rPr lang="en-US" sz="1999" dirty="0" err="1">
                <a:solidFill>
                  <a:srgbClr val="2A2E3A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по</a:t>
            </a:r>
            <a:r>
              <a:rPr lang="en-US" sz="1999" dirty="0">
                <a:solidFill>
                  <a:srgbClr val="2A2E3A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 </a:t>
            </a:r>
            <a:r>
              <a:rPr lang="en-US" sz="1999" dirty="0" err="1">
                <a:solidFill>
                  <a:srgbClr val="2A2E3A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центру</a:t>
            </a:r>
            <a:r>
              <a:rPr lang="en-US" sz="1999" dirty="0">
                <a:solidFill>
                  <a:srgbClr val="2A2E3A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 </a:t>
            </a:r>
            <a:r>
              <a:rPr lang="en-US" sz="1999" dirty="0" err="1">
                <a:solidFill>
                  <a:srgbClr val="2A2E3A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токамак</a:t>
            </a:r>
            <a:r>
              <a:rPr lang="en-US" sz="1999" dirty="0">
                <a:solidFill>
                  <a:srgbClr val="2A2E3A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pull/>
      </p:transition>
    </mc:Choice>
    <mc:Fallback>
      <p:transition spd="slow">
        <p:pull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0596" y="202021"/>
            <a:ext cx="17826807" cy="9853936"/>
            <a:chOff x="0" y="0"/>
            <a:chExt cx="4695126" cy="25952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95126" cy="2595275"/>
            </a:xfrm>
            <a:custGeom>
              <a:avLst/>
              <a:gdLst/>
              <a:ahLst/>
              <a:cxnLst/>
              <a:rect l="l" t="t" r="r" b="b"/>
              <a:pathLst>
                <a:path w="4695126" h="2595275">
                  <a:moveTo>
                    <a:pt x="0" y="0"/>
                  </a:moveTo>
                  <a:lnTo>
                    <a:pt x="4695126" y="0"/>
                  </a:lnTo>
                  <a:lnTo>
                    <a:pt x="4695126" y="2595275"/>
                  </a:lnTo>
                  <a:lnTo>
                    <a:pt x="0" y="259527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695126" cy="2642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544929" y="2820824"/>
            <a:ext cx="8232455" cy="4616330"/>
          </a:xfrm>
          <a:custGeom>
            <a:avLst/>
            <a:gdLst/>
            <a:ahLst/>
            <a:cxnLst/>
            <a:rect l="l" t="t" r="r" b="b"/>
            <a:pathLst>
              <a:path w="8232455" h="4616330">
                <a:moveTo>
                  <a:pt x="0" y="0"/>
                </a:moveTo>
                <a:lnTo>
                  <a:pt x="8232456" y="0"/>
                </a:lnTo>
                <a:lnTo>
                  <a:pt x="8232456" y="4616330"/>
                </a:lnTo>
                <a:lnTo>
                  <a:pt x="0" y="46163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967361" y="2908141"/>
            <a:ext cx="8795445" cy="3827648"/>
          </a:xfrm>
          <a:custGeom>
            <a:avLst/>
            <a:gdLst/>
            <a:ahLst/>
            <a:cxnLst/>
            <a:rect l="l" t="t" r="r" b="b"/>
            <a:pathLst>
              <a:path w="8795445" h="3827648">
                <a:moveTo>
                  <a:pt x="0" y="0"/>
                </a:moveTo>
                <a:lnTo>
                  <a:pt x="8795445" y="0"/>
                </a:lnTo>
                <a:lnTo>
                  <a:pt x="8795445" y="3827648"/>
                </a:lnTo>
                <a:lnTo>
                  <a:pt x="0" y="38276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750640" y="729308"/>
            <a:ext cx="5716959" cy="7117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5000" b="1" dirty="0" err="1">
                <a:solidFill>
                  <a:srgbClr val="2A2E3A"/>
                </a:solidFill>
                <a:latin typeface="Klein Bold"/>
                <a:ea typeface="Klein Bold"/>
                <a:cs typeface="Klein Bold"/>
                <a:sym typeface="Klein Bold"/>
              </a:rPr>
              <a:t>Модель</a:t>
            </a:r>
            <a:r>
              <a:rPr lang="en-US" sz="5000" b="1" dirty="0">
                <a:solidFill>
                  <a:srgbClr val="2A2E3A"/>
                </a:solidFill>
                <a:latin typeface="Klein Bold"/>
                <a:ea typeface="Klein Bold"/>
                <a:cs typeface="Klein Bold"/>
                <a:sym typeface="Klein Bold"/>
              </a:rPr>
              <a:t> </a:t>
            </a:r>
            <a:r>
              <a:rPr lang="en-US" sz="5000" b="1" dirty="0">
                <a:solidFill>
                  <a:srgbClr val="718BAB"/>
                </a:solidFill>
                <a:latin typeface="Klein Bold"/>
                <a:ea typeface="Klein Bold"/>
                <a:cs typeface="Klein Bold"/>
                <a:sym typeface="Klein Bold"/>
              </a:rPr>
              <a:t>Serpent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002268" y="7617807"/>
            <a:ext cx="5317778" cy="69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 dirty="0" err="1">
                <a:solidFill>
                  <a:srgbClr val="2A2E3A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Вертикальний</a:t>
            </a:r>
            <a:r>
              <a:rPr lang="en-US" sz="1999" dirty="0">
                <a:solidFill>
                  <a:srgbClr val="2A2E3A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 (</a:t>
            </a:r>
            <a:r>
              <a:rPr lang="en-US" sz="1999" dirty="0" err="1">
                <a:solidFill>
                  <a:srgbClr val="2A2E3A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вісь</a:t>
            </a:r>
            <a:r>
              <a:rPr lang="en-US" sz="1999" dirty="0">
                <a:solidFill>
                  <a:srgbClr val="2A2E3A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 z) </a:t>
            </a:r>
            <a:r>
              <a:rPr lang="en-US" sz="1999" dirty="0" err="1">
                <a:solidFill>
                  <a:srgbClr val="2A2E3A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розріз</a:t>
            </a:r>
            <a:r>
              <a:rPr lang="en-US" sz="1999" dirty="0">
                <a:solidFill>
                  <a:srgbClr val="2A2E3A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 </a:t>
            </a:r>
            <a:r>
              <a:rPr lang="en-US" sz="1999" dirty="0" err="1">
                <a:solidFill>
                  <a:srgbClr val="2A2E3A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моделі</a:t>
            </a:r>
            <a:r>
              <a:rPr lang="en-US" sz="1999" dirty="0">
                <a:solidFill>
                  <a:srgbClr val="2A2E3A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 Serpent </a:t>
            </a:r>
          </a:p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 dirty="0">
                <a:solidFill>
                  <a:srgbClr val="2A2E3A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(3,5 </a:t>
            </a:r>
            <a:r>
              <a:rPr lang="en-US" sz="1999" dirty="0" err="1">
                <a:solidFill>
                  <a:srgbClr val="2A2E3A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м</a:t>
            </a:r>
            <a:r>
              <a:rPr lang="en-US" sz="1999" dirty="0">
                <a:solidFill>
                  <a:srgbClr val="2A2E3A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 </a:t>
            </a:r>
            <a:r>
              <a:rPr lang="en-US" sz="1999" dirty="0" err="1">
                <a:solidFill>
                  <a:srgbClr val="2A2E3A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від</a:t>
            </a:r>
            <a:r>
              <a:rPr lang="en-US" sz="1999" dirty="0">
                <a:solidFill>
                  <a:srgbClr val="2A2E3A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 </a:t>
            </a:r>
            <a:r>
              <a:rPr lang="en-US" sz="1999" dirty="0" err="1">
                <a:solidFill>
                  <a:srgbClr val="2A2E3A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центру</a:t>
            </a:r>
            <a:r>
              <a:rPr lang="en-US" sz="1999" dirty="0">
                <a:solidFill>
                  <a:srgbClr val="2A2E3A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 </a:t>
            </a:r>
            <a:r>
              <a:rPr lang="en-US" sz="1999" dirty="0" err="1">
                <a:solidFill>
                  <a:srgbClr val="2A2E3A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токамака</a:t>
            </a:r>
            <a:r>
              <a:rPr lang="en-US" sz="1999" dirty="0">
                <a:solidFill>
                  <a:srgbClr val="2A2E3A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235327" y="7608282"/>
            <a:ext cx="8259514" cy="617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2A2E3A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Горизонтальний</a:t>
            </a:r>
            <a:r>
              <a:rPr lang="en-US" sz="2000" dirty="0">
                <a:solidFill>
                  <a:srgbClr val="2A2E3A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 (</a:t>
            </a:r>
            <a:r>
              <a:rPr lang="en-US" sz="2000" dirty="0" err="1">
                <a:solidFill>
                  <a:srgbClr val="2A2E3A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вісь</a:t>
            </a:r>
            <a:r>
              <a:rPr lang="en-US" sz="2000" dirty="0">
                <a:solidFill>
                  <a:srgbClr val="2A2E3A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 y) </a:t>
            </a:r>
            <a:r>
              <a:rPr lang="en-US" sz="2000" dirty="0" err="1">
                <a:solidFill>
                  <a:srgbClr val="2A2E3A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розріз</a:t>
            </a:r>
            <a:r>
              <a:rPr lang="en-US" sz="2000" dirty="0">
                <a:solidFill>
                  <a:srgbClr val="2A2E3A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 </a:t>
            </a:r>
            <a:r>
              <a:rPr lang="en-US" sz="2000" dirty="0" err="1">
                <a:solidFill>
                  <a:srgbClr val="2A2E3A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моделі</a:t>
            </a:r>
            <a:r>
              <a:rPr lang="en-US" sz="2000" dirty="0">
                <a:solidFill>
                  <a:srgbClr val="2A2E3A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 </a:t>
            </a:r>
            <a:r>
              <a:rPr lang="en-US" sz="2000" dirty="0" err="1">
                <a:solidFill>
                  <a:srgbClr val="2A2E3A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в</a:t>
            </a:r>
            <a:r>
              <a:rPr lang="en-US" sz="2000" dirty="0">
                <a:solidFill>
                  <a:srgbClr val="2A2E3A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 Serpent (11,9 </a:t>
            </a:r>
            <a:r>
              <a:rPr lang="en-US" sz="2000" dirty="0" err="1">
                <a:solidFill>
                  <a:srgbClr val="2A2E3A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м</a:t>
            </a:r>
            <a:r>
              <a:rPr lang="en-US" sz="2000" dirty="0">
                <a:solidFill>
                  <a:srgbClr val="2A2E3A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 </a:t>
            </a:r>
            <a:r>
              <a:rPr lang="en-US" sz="2000" dirty="0" err="1">
                <a:solidFill>
                  <a:srgbClr val="2A2E3A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від</a:t>
            </a:r>
            <a:r>
              <a:rPr lang="en-US" sz="2000" dirty="0">
                <a:solidFill>
                  <a:srgbClr val="2A2E3A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 </a:t>
            </a:r>
            <a:r>
              <a:rPr lang="en-US" sz="2000" dirty="0" err="1">
                <a:solidFill>
                  <a:srgbClr val="2A2E3A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центру</a:t>
            </a:r>
            <a:r>
              <a:rPr lang="en-US" sz="2000" dirty="0">
                <a:solidFill>
                  <a:srgbClr val="2A2E3A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 </a:t>
            </a:r>
            <a:r>
              <a:rPr lang="en-US" sz="2000" dirty="0" err="1">
                <a:solidFill>
                  <a:srgbClr val="2A2E3A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токамака</a:t>
            </a:r>
            <a:r>
              <a:rPr lang="en-US" sz="2000" dirty="0">
                <a:solidFill>
                  <a:srgbClr val="2A2E3A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pull/>
      </p:transition>
    </mc:Choice>
    <mc:Fallback>
      <p:transition spd="slow">
        <p:pull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2">
            <a:extLst>
              <a:ext uri="{FF2B5EF4-FFF2-40B4-BE49-F238E27FC236}">
                <a16:creationId xmlns:a16="http://schemas.microsoft.com/office/drawing/2014/main" id="{E3BA247C-494C-EBC9-3454-C76A5043B149}"/>
              </a:ext>
            </a:extLst>
          </p:cNvPr>
          <p:cNvGrpSpPr/>
          <p:nvPr/>
        </p:nvGrpSpPr>
        <p:grpSpPr>
          <a:xfrm>
            <a:off x="230596" y="202021"/>
            <a:ext cx="17826807" cy="9853936"/>
            <a:chOff x="0" y="0"/>
            <a:chExt cx="4695126" cy="2595275"/>
          </a:xfrm>
        </p:grpSpPr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0AE4FF7A-4E6C-D3AC-0B0B-494A369AC72E}"/>
                </a:ext>
              </a:extLst>
            </p:cNvPr>
            <p:cNvSpPr/>
            <p:nvPr/>
          </p:nvSpPr>
          <p:spPr>
            <a:xfrm>
              <a:off x="0" y="0"/>
              <a:ext cx="4695126" cy="2595275"/>
            </a:xfrm>
            <a:custGeom>
              <a:avLst/>
              <a:gdLst/>
              <a:ahLst/>
              <a:cxnLst/>
              <a:rect l="l" t="t" r="r" b="b"/>
              <a:pathLst>
                <a:path w="4695126" h="2595275">
                  <a:moveTo>
                    <a:pt x="0" y="0"/>
                  </a:moveTo>
                  <a:lnTo>
                    <a:pt x="4695126" y="0"/>
                  </a:lnTo>
                  <a:lnTo>
                    <a:pt x="4695126" y="2595275"/>
                  </a:lnTo>
                  <a:lnTo>
                    <a:pt x="0" y="2595275"/>
                  </a:lnTo>
                  <a:close/>
                </a:path>
              </a:pathLst>
            </a:custGeom>
            <a:solidFill>
              <a:srgbClr val="F5FAFF"/>
            </a:solidFill>
          </p:spPr>
        </p:sp>
        <p:sp>
          <p:nvSpPr>
            <p:cNvPr id="18" name="TextBox 4">
              <a:extLst>
                <a:ext uri="{FF2B5EF4-FFF2-40B4-BE49-F238E27FC236}">
                  <a16:creationId xmlns:a16="http://schemas.microsoft.com/office/drawing/2014/main" id="{83537F40-08A3-F6A8-B5A2-264BA0FFD382}"/>
                </a:ext>
              </a:extLst>
            </p:cNvPr>
            <p:cNvSpPr txBox="1"/>
            <p:nvPr/>
          </p:nvSpPr>
          <p:spPr>
            <a:xfrm>
              <a:off x="0" y="-47625"/>
              <a:ext cx="4695126" cy="2642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2" name="Freeform 2"/>
          <p:cNvSpPr/>
          <p:nvPr/>
        </p:nvSpPr>
        <p:spPr>
          <a:xfrm>
            <a:off x="7103438" y="2052517"/>
            <a:ext cx="2650329" cy="2650329"/>
          </a:xfrm>
          <a:custGeom>
            <a:avLst/>
            <a:gdLst/>
            <a:ahLst/>
            <a:cxnLst/>
            <a:rect l="l" t="t" r="r" b="b"/>
            <a:pathLst>
              <a:path w="2650329" h="2650329">
                <a:moveTo>
                  <a:pt x="0" y="0"/>
                </a:moveTo>
                <a:lnTo>
                  <a:pt x="2650329" y="0"/>
                </a:lnTo>
                <a:lnTo>
                  <a:pt x="2650329" y="2650329"/>
                </a:lnTo>
                <a:lnTo>
                  <a:pt x="0" y="26503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685763" y="5924587"/>
            <a:ext cx="2113598" cy="2113598"/>
          </a:xfrm>
          <a:custGeom>
            <a:avLst/>
            <a:gdLst/>
            <a:ahLst/>
            <a:cxnLst/>
            <a:rect l="l" t="t" r="r" b="b"/>
            <a:pathLst>
              <a:path w="2113598" h="2113598">
                <a:moveTo>
                  <a:pt x="0" y="0"/>
                </a:moveTo>
                <a:lnTo>
                  <a:pt x="2113597" y="0"/>
                </a:lnTo>
                <a:lnTo>
                  <a:pt x="2113597" y="2113598"/>
                </a:lnTo>
                <a:lnTo>
                  <a:pt x="0" y="21135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412240" y="6269348"/>
            <a:ext cx="7654468" cy="3596347"/>
            <a:chOff x="0" y="-9525"/>
            <a:chExt cx="10205958" cy="4795131"/>
          </a:xfrm>
        </p:grpSpPr>
        <p:sp>
          <p:nvSpPr>
            <p:cNvPr id="5" name="TextBox 5"/>
            <p:cNvSpPr txBox="1"/>
            <p:nvPr/>
          </p:nvSpPr>
          <p:spPr>
            <a:xfrm>
              <a:off x="0" y="-9525"/>
              <a:ext cx="10205958" cy="1861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540"/>
                </a:lnSpc>
                <a:spcBef>
                  <a:spcPct val="0"/>
                </a:spcBef>
              </a:pPr>
              <a:r>
                <a:rPr lang="en-US" sz="4617" b="1">
                  <a:solidFill>
                    <a:srgbClr val="718BAB"/>
                  </a:solidFill>
                  <a:latin typeface="Klein Bold"/>
                  <a:ea typeface="Klein Bold"/>
                  <a:cs typeface="Klein Bold"/>
                  <a:sym typeface="Klein Bold"/>
                </a:rPr>
                <a:t>Активовані продукти корозії (ACP) 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526012"/>
              <a:ext cx="10205958" cy="22595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59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rgbClr val="2A2E3A"/>
                  </a:solidFill>
                  <a:latin typeface="Klein"/>
                  <a:sym typeface="Helios"/>
                </a:rPr>
                <a:t>Co-60, Mn-54, Fe-59 </a:t>
              </a:r>
              <a:r>
                <a:rPr lang="en-US" sz="2800" dirty="0" err="1">
                  <a:solidFill>
                    <a:srgbClr val="2A2E3A"/>
                  </a:solidFill>
                  <a:latin typeface="Klein"/>
                  <a:sym typeface="Helios"/>
                </a:rPr>
                <a:t>тощо</a:t>
              </a:r>
              <a:r>
                <a:rPr lang="en-US" sz="2800" dirty="0">
                  <a:solidFill>
                    <a:srgbClr val="2A2E3A"/>
                  </a:solidFill>
                  <a:latin typeface="Klein"/>
                  <a:sym typeface="Helios"/>
                </a:rPr>
                <a:t>, </a:t>
              </a:r>
              <a:r>
                <a:rPr lang="en-US" sz="2800" dirty="0" err="1">
                  <a:solidFill>
                    <a:srgbClr val="2A2E3A"/>
                  </a:solidFill>
                  <a:latin typeface="Klein"/>
                  <a:sym typeface="Helios"/>
                </a:rPr>
                <a:t>які</a:t>
              </a:r>
              <a:r>
                <a:rPr lang="en-US" sz="2800" dirty="0">
                  <a:solidFill>
                    <a:srgbClr val="2A2E3A"/>
                  </a:solidFill>
                  <a:latin typeface="Klein"/>
                  <a:sym typeface="Helios"/>
                </a:rPr>
                <a:t> </a:t>
              </a:r>
              <a:r>
                <a:rPr lang="en-US" sz="2800" dirty="0" err="1">
                  <a:solidFill>
                    <a:srgbClr val="2A2E3A"/>
                  </a:solidFill>
                  <a:latin typeface="Klein"/>
                  <a:sym typeface="Helios"/>
                </a:rPr>
                <a:t>осідають</a:t>
              </a:r>
              <a:r>
                <a:rPr lang="en-US" sz="2800" dirty="0">
                  <a:solidFill>
                    <a:srgbClr val="2A2E3A"/>
                  </a:solidFill>
                  <a:latin typeface="Klein"/>
                  <a:sym typeface="Helios"/>
                </a:rPr>
                <a:t> </a:t>
              </a:r>
              <a:r>
                <a:rPr lang="en-US" sz="2800" dirty="0" err="1">
                  <a:solidFill>
                    <a:srgbClr val="2A2E3A"/>
                  </a:solidFill>
                  <a:latin typeface="Klein"/>
                  <a:sym typeface="Helios"/>
                </a:rPr>
                <a:t>на</a:t>
              </a:r>
              <a:r>
                <a:rPr lang="en-US" sz="2800" dirty="0">
                  <a:solidFill>
                    <a:srgbClr val="2A2E3A"/>
                  </a:solidFill>
                  <a:latin typeface="Klein"/>
                  <a:sym typeface="Helios"/>
                </a:rPr>
                <a:t> </a:t>
              </a:r>
              <a:r>
                <a:rPr lang="en-US" sz="2800" dirty="0" err="1">
                  <a:solidFill>
                    <a:srgbClr val="2A2E3A"/>
                  </a:solidFill>
                  <a:latin typeface="Klein"/>
                  <a:sym typeface="Helios"/>
                </a:rPr>
                <a:t>внутрішніх</a:t>
              </a:r>
              <a:r>
                <a:rPr lang="en-US" sz="2800" dirty="0">
                  <a:solidFill>
                    <a:srgbClr val="2A2E3A"/>
                  </a:solidFill>
                  <a:latin typeface="Klein"/>
                  <a:sym typeface="Helios"/>
                </a:rPr>
                <a:t> </a:t>
              </a:r>
              <a:r>
                <a:rPr lang="en-US" sz="2800" dirty="0" err="1">
                  <a:solidFill>
                    <a:srgbClr val="2A2E3A"/>
                  </a:solidFill>
                  <a:latin typeface="Klein"/>
                  <a:sym typeface="Helios"/>
                </a:rPr>
                <a:t>поверхнях</a:t>
              </a:r>
              <a:r>
                <a:rPr lang="en-US" sz="2800" dirty="0">
                  <a:solidFill>
                    <a:srgbClr val="2A2E3A"/>
                  </a:solidFill>
                  <a:latin typeface="Klein"/>
                  <a:sym typeface="Helios"/>
                </a:rPr>
                <a:t> </a:t>
              </a:r>
              <a:r>
                <a:rPr lang="en-US" sz="2800" dirty="0" err="1">
                  <a:solidFill>
                    <a:srgbClr val="2A2E3A"/>
                  </a:solidFill>
                  <a:latin typeface="Klein"/>
                  <a:sym typeface="Helios"/>
                </a:rPr>
                <a:t>труб</a:t>
              </a:r>
              <a:r>
                <a:rPr lang="en-US" sz="2800" dirty="0">
                  <a:solidFill>
                    <a:srgbClr val="2A2E3A"/>
                  </a:solidFill>
                  <a:latin typeface="Klein"/>
                  <a:sym typeface="Helios"/>
                </a:rPr>
                <a:t> </a:t>
              </a:r>
              <a:r>
                <a:rPr lang="en-US" sz="2800" dirty="0" err="1">
                  <a:solidFill>
                    <a:srgbClr val="2A2E3A"/>
                  </a:solidFill>
                  <a:latin typeface="Klein"/>
                  <a:sym typeface="Helios"/>
                </a:rPr>
                <a:t>і</a:t>
              </a:r>
              <a:r>
                <a:rPr lang="en-US" sz="2800" dirty="0">
                  <a:solidFill>
                    <a:srgbClr val="2A2E3A"/>
                  </a:solidFill>
                  <a:latin typeface="Klein"/>
                  <a:sym typeface="Helios"/>
                </a:rPr>
                <a:t> </a:t>
              </a:r>
              <a:r>
                <a:rPr lang="en-US" sz="2800" dirty="0" err="1">
                  <a:solidFill>
                    <a:srgbClr val="2A2E3A"/>
                  </a:solidFill>
                  <a:latin typeface="Klein"/>
                  <a:sym typeface="Helios"/>
                </a:rPr>
                <a:t>обладнання</a:t>
              </a:r>
              <a:endParaRPr lang="en-US" sz="2800" dirty="0">
                <a:solidFill>
                  <a:srgbClr val="2A2E3A"/>
                </a:solidFill>
                <a:latin typeface="Klein"/>
                <a:sym typeface="Helio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0" y="0"/>
            <a:ext cx="8896709" cy="10287000"/>
            <a:chOff x="0" y="0"/>
            <a:chExt cx="2343166" cy="27093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343166" cy="2709333"/>
            </a:xfrm>
            <a:custGeom>
              <a:avLst/>
              <a:gdLst/>
              <a:ahLst/>
              <a:cxnLst/>
              <a:rect l="l" t="t" r="r" b="b"/>
              <a:pathLst>
                <a:path w="2343166" h="2709333">
                  <a:moveTo>
                    <a:pt x="0" y="0"/>
                  </a:moveTo>
                  <a:lnTo>
                    <a:pt x="2343166" y="0"/>
                  </a:lnTo>
                  <a:lnTo>
                    <a:pt x="234316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34316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14350" y="3184930"/>
            <a:ext cx="8382359" cy="3348990"/>
            <a:chOff x="0" y="0"/>
            <a:chExt cx="11176479" cy="4465320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76200"/>
              <a:ext cx="11176479" cy="303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9099"/>
                </a:lnSpc>
              </a:pPr>
              <a:r>
                <a:rPr lang="en-US" sz="6999" b="1" dirty="0" err="1">
                  <a:solidFill>
                    <a:srgbClr val="2A2E3A"/>
                  </a:solidFill>
                  <a:latin typeface="Klein Bold"/>
                  <a:ea typeface="Klein Bold"/>
                  <a:cs typeface="Klein Bold"/>
                  <a:sym typeface="Klein Bold"/>
                </a:rPr>
                <a:t>Джерела</a:t>
              </a:r>
              <a:r>
                <a:rPr lang="en-US" sz="6999" b="1" dirty="0">
                  <a:solidFill>
                    <a:srgbClr val="2A2E3A"/>
                  </a:solidFill>
                  <a:latin typeface="Klein Bold"/>
                  <a:ea typeface="Klein Bold"/>
                  <a:cs typeface="Klein Bold"/>
                  <a:sym typeface="Klein Bold"/>
                </a:rPr>
                <a:t> </a:t>
              </a:r>
              <a:r>
                <a:rPr lang="en-US" sz="6999" b="1" dirty="0" err="1">
                  <a:solidFill>
                    <a:srgbClr val="718BAB"/>
                  </a:solidFill>
                  <a:latin typeface="Klein Bold"/>
                  <a:ea typeface="Klein Bold"/>
                  <a:cs typeface="Klein Bold"/>
                  <a:sym typeface="Klein Bold"/>
                </a:rPr>
                <a:t>випромінювання</a:t>
              </a:r>
              <a:endParaRPr lang="en-US" sz="6999" b="1" dirty="0">
                <a:solidFill>
                  <a:srgbClr val="718BAB"/>
                </a:solidFill>
                <a:latin typeface="Klein Bold"/>
                <a:ea typeface="Klein Bold"/>
                <a:cs typeface="Klein Bold"/>
                <a:sym typeface="Klein Bold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3628813"/>
              <a:ext cx="8769408" cy="8365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319"/>
                </a:lnSpc>
              </a:pPr>
              <a:r>
                <a:rPr lang="en-US" sz="3799" b="1" dirty="0" err="1">
                  <a:solidFill>
                    <a:srgbClr val="2A2E3A"/>
                  </a:solidFill>
                  <a:latin typeface="Klein Bold"/>
                  <a:ea typeface="Klein Bold"/>
                  <a:cs typeface="Klein Bold"/>
                  <a:sym typeface="Klein Bold"/>
                </a:rPr>
                <a:t>від</a:t>
              </a:r>
              <a:r>
                <a:rPr lang="en-US" sz="3799" b="1" dirty="0">
                  <a:solidFill>
                    <a:srgbClr val="2A2E3A"/>
                  </a:solidFill>
                  <a:latin typeface="Klein Bold"/>
                  <a:ea typeface="Klein Bold"/>
                  <a:cs typeface="Klein Bold"/>
                  <a:sym typeface="Klein Bold"/>
                </a:rPr>
                <a:t> </a:t>
              </a:r>
              <a:r>
                <a:rPr lang="en-US" sz="3799" b="1" dirty="0" err="1">
                  <a:solidFill>
                    <a:srgbClr val="2A2E3A"/>
                  </a:solidFill>
                  <a:latin typeface="Klein Bold"/>
                  <a:ea typeface="Klein Bold"/>
                  <a:cs typeface="Klein Bold"/>
                  <a:sym typeface="Klein Bold"/>
                </a:rPr>
                <a:t>активації</a:t>
              </a:r>
              <a:r>
                <a:rPr lang="en-US" sz="3799" b="1" u="none" dirty="0">
                  <a:solidFill>
                    <a:srgbClr val="2A2E3A"/>
                  </a:solidFill>
                  <a:latin typeface="Klein Bold"/>
                  <a:ea typeface="Klein Bold"/>
                  <a:cs typeface="Klein Bold"/>
                  <a:sym typeface="Klein Bold"/>
                </a:rPr>
                <a:t> </a:t>
              </a:r>
              <a:r>
                <a:rPr lang="en-US" sz="3799" b="1" u="none" dirty="0" err="1">
                  <a:solidFill>
                    <a:srgbClr val="2A2E3A"/>
                  </a:solidFill>
                  <a:latin typeface="Klein Bold"/>
                  <a:ea typeface="Klein Bold"/>
                  <a:cs typeface="Klein Bold"/>
                  <a:sym typeface="Klein Bold"/>
                </a:rPr>
                <a:t>теплоносія</a:t>
              </a:r>
              <a:endParaRPr lang="en-US" sz="3799" b="1" u="none" dirty="0">
                <a:solidFill>
                  <a:srgbClr val="2A2E3A"/>
                </a:solidFill>
                <a:latin typeface="Klein Bold"/>
                <a:ea typeface="Klein Bold"/>
                <a:cs typeface="Klein Bold"/>
                <a:sym typeface="Klein Bold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570996" y="2720119"/>
            <a:ext cx="7717004" cy="2912137"/>
            <a:chOff x="0" y="-9525"/>
            <a:chExt cx="10289339" cy="3882850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9525"/>
              <a:ext cx="10289339" cy="9429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586"/>
                </a:lnSpc>
                <a:spcBef>
                  <a:spcPct val="0"/>
                </a:spcBef>
              </a:pPr>
              <a:r>
                <a:rPr lang="en-US" sz="4655" b="1" dirty="0" err="1">
                  <a:solidFill>
                    <a:srgbClr val="718BAB"/>
                  </a:solidFill>
                  <a:latin typeface="Klein Bold"/>
                  <a:ea typeface="Klein Bold"/>
                  <a:cs typeface="Klein Bold"/>
                  <a:sym typeface="Klein Bold"/>
                </a:rPr>
                <a:t>Активована</a:t>
              </a:r>
              <a:r>
                <a:rPr lang="en-US" sz="4655" b="1" dirty="0">
                  <a:solidFill>
                    <a:srgbClr val="718BAB"/>
                  </a:solidFill>
                  <a:latin typeface="Klein Bold"/>
                  <a:ea typeface="Klein Bold"/>
                  <a:cs typeface="Klein Bold"/>
                  <a:sym typeface="Klein Bold"/>
                </a:rPr>
                <a:t> </a:t>
              </a:r>
              <a:r>
                <a:rPr lang="en-US" sz="4655" b="1" dirty="0" err="1">
                  <a:solidFill>
                    <a:srgbClr val="718BAB"/>
                  </a:solidFill>
                  <a:latin typeface="Klein Bold"/>
                  <a:ea typeface="Klein Bold"/>
                  <a:cs typeface="Klein Bold"/>
                  <a:sym typeface="Klein Bold"/>
                </a:rPr>
                <a:t>вода</a:t>
              </a:r>
              <a:r>
                <a:rPr lang="en-US" sz="4655" b="1" dirty="0">
                  <a:solidFill>
                    <a:srgbClr val="718BAB"/>
                  </a:solidFill>
                  <a:latin typeface="Klein Bold"/>
                  <a:ea typeface="Klein Bold"/>
                  <a:cs typeface="Klein Bold"/>
                  <a:sym typeface="Klein Bold"/>
                </a:rPr>
                <a:t>  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613731"/>
              <a:ext cx="10289339" cy="22595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459"/>
                </a:lnSpc>
                <a:spcBef>
                  <a:spcPct val="0"/>
                </a:spcBef>
              </a:pPr>
              <a:r>
                <a:rPr lang="en-US" sz="2800" dirty="0" err="1">
                  <a:solidFill>
                    <a:srgbClr val="2A2E3A"/>
                  </a:solidFill>
                  <a:latin typeface="Klein"/>
                  <a:sym typeface="Helios"/>
                </a:rPr>
                <a:t>зокрема</a:t>
              </a:r>
              <a:r>
                <a:rPr lang="en-US" sz="2800" dirty="0">
                  <a:solidFill>
                    <a:srgbClr val="2A2E3A"/>
                  </a:solidFill>
                  <a:latin typeface="Klein"/>
                  <a:sym typeface="Helios"/>
                </a:rPr>
                <a:t> </a:t>
              </a:r>
              <a:r>
                <a:rPr lang="en-US" sz="2800" dirty="0" err="1">
                  <a:solidFill>
                    <a:srgbClr val="2A2E3A"/>
                  </a:solidFill>
                  <a:latin typeface="Klein"/>
                  <a:sym typeface="Helios"/>
                </a:rPr>
                <a:t>ізотопи</a:t>
              </a:r>
              <a:r>
                <a:rPr lang="en-US" sz="2800" dirty="0">
                  <a:solidFill>
                    <a:srgbClr val="2A2E3A"/>
                  </a:solidFill>
                  <a:latin typeface="Klein"/>
                  <a:sym typeface="Helios"/>
                </a:rPr>
                <a:t> N-16, N-17, O-19, </a:t>
              </a:r>
              <a:r>
                <a:rPr lang="en-US" sz="2800" dirty="0" err="1">
                  <a:solidFill>
                    <a:srgbClr val="2A2E3A"/>
                  </a:solidFill>
                  <a:latin typeface="Klein"/>
                  <a:sym typeface="Helios"/>
                </a:rPr>
                <a:t>які</a:t>
              </a:r>
              <a:r>
                <a:rPr lang="en-US" sz="2800" dirty="0">
                  <a:solidFill>
                    <a:srgbClr val="2A2E3A"/>
                  </a:solidFill>
                  <a:latin typeface="Klein"/>
                  <a:sym typeface="Helios"/>
                </a:rPr>
                <a:t> </a:t>
              </a:r>
              <a:r>
                <a:rPr lang="en-US" sz="2800" dirty="0" err="1">
                  <a:solidFill>
                    <a:srgbClr val="2A2E3A"/>
                  </a:solidFill>
                  <a:latin typeface="Klein"/>
                  <a:sym typeface="Helios"/>
                </a:rPr>
                <a:t>утворюються</a:t>
              </a:r>
              <a:r>
                <a:rPr lang="en-US" sz="2800" dirty="0">
                  <a:solidFill>
                    <a:srgbClr val="2A2E3A"/>
                  </a:solidFill>
                  <a:latin typeface="Klein"/>
                  <a:sym typeface="Helios"/>
                </a:rPr>
                <a:t> </a:t>
              </a:r>
              <a:r>
                <a:rPr lang="en-US" sz="2800" dirty="0" err="1">
                  <a:solidFill>
                    <a:srgbClr val="2A2E3A"/>
                  </a:solidFill>
                  <a:latin typeface="Klein"/>
                  <a:sym typeface="Helios"/>
                </a:rPr>
                <a:t>в</a:t>
              </a:r>
              <a:r>
                <a:rPr lang="en-US" sz="2800" dirty="0">
                  <a:solidFill>
                    <a:srgbClr val="2A2E3A"/>
                  </a:solidFill>
                  <a:latin typeface="Klein"/>
                  <a:sym typeface="Helios"/>
                </a:rPr>
                <a:t> </a:t>
              </a:r>
              <a:r>
                <a:rPr lang="en-US" sz="2800" dirty="0" err="1">
                  <a:solidFill>
                    <a:srgbClr val="2A2E3A"/>
                  </a:solidFill>
                  <a:latin typeface="Klein"/>
                  <a:sym typeface="Helios"/>
                </a:rPr>
                <a:t>результаті</a:t>
              </a:r>
              <a:r>
                <a:rPr lang="en-US" sz="2800" dirty="0">
                  <a:solidFill>
                    <a:srgbClr val="2A2E3A"/>
                  </a:solidFill>
                  <a:latin typeface="Klein"/>
                  <a:sym typeface="Helios"/>
                </a:rPr>
                <a:t> </a:t>
              </a:r>
              <a:r>
                <a:rPr lang="en-US" sz="2800" dirty="0" err="1">
                  <a:solidFill>
                    <a:srgbClr val="2A2E3A"/>
                  </a:solidFill>
                  <a:latin typeface="Klein"/>
                  <a:sym typeface="Helios"/>
                </a:rPr>
                <a:t>нейтронної</a:t>
              </a:r>
              <a:r>
                <a:rPr lang="en-US" sz="2800" dirty="0">
                  <a:solidFill>
                    <a:srgbClr val="2A2E3A"/>
                  </a:solidFill>
                  <a:latin typeface="Klein"/>
                  <a:sym typeface="Helios"/>
                </a:rPr>
                <a:t> </a:t>
              </a:r>
              <a:r>
                <a:rPr lang="en-US" sz="2800" dirty="0" err="1">
                  <a:solidFill>
                    <a:srgbClr val="2A2E3A"/>
                  </a:solidFill>
                  <a:latin typeface="Klein"/>
                  <a:sym typeface="Helios"/>
                </a:rPr>
                <a:t>активації</a:t>
              </a:r>
              <a:r>
                <a:rPr lang="en-US" sz="2800" dirty="0">
                  <a:solidFill>
                    <a:srgbClr val="2A2E3A"/>
                  </a:solidFill>
                  <a:latin typeface="Klein"/>
                  <a:sym typeface="Helios"/>
                </a:rPr>
                <a:t> </a:t>
              </a:r>
              <a:r>
                <a:rPr lang="en-US" sz="2800" dirty="0" err="1">
                  <a:solidFill>
                    <a:srgbClr val="2A2E3A"/>
                  </a:solidFill>
                  <a:latin typeface="Klein"/>
                  <a:sym typeface="Helios"/>
                </a:rPr>
                <a:t>кисню</a:t>
              </a:r>
              <a:r>
                <a:rPr lang="en-US" sz="2800" dirty="0">
                  <a:solidFill>
                    <a:srgbClr val="2A2E3A"/>
                  </a:solidFill>
                  <a:latin typeface="Klein"/>
                  <a:sym typeface="Helios"/>
                </a:rPr>
                <a:t> </a:t>
              </a:r>
              <a:r>
                <a:rPr lang="en-US" sz="2800" dirty="0" err="1">
                  <a:solidFill>
                    <a:srgbClr val="2A2E3A"/>
                  </a:solidFill>
                  <a:latin typeface="Klein"/>
                  <a:sym typeface="Helios"/>
                </a:rPr>
                <a:t>в</a:t>
              </a:r>
              <a:r>
                <a:rPr lang="en-US" sz="2800" dirty="0">
                  <a:solidFill>
                    <a:srgbClr val="2A2E3A"/>
                  </a:solidFill>
                  <a:latin typeface="Klein"/>
                  <a:sym typeface="Helios"/>
                </a:rPr>
                <a:t> </a:t>
              </a:r>
              <a:r>
                <a:rPr lang="en-US" sz="2800" dirty="0" err="1">
                  <a:solidFill>
                    <a:srgbClr val="2A2E3A"/>
                  </a:solidFill>
                  <a:latin typeface="Klein"/>
                  <a:sym typeface="Helios"/>
                </a:rPr>
                <a:t>охолоджувачі</a:t>
              </a:r>
              <a:r>
                <a:rPr lang="en-US" sz="2800" dirty="0">
                  <a:solidFill>
                    <a:srgbClr val="2A2E3A"/>
                  </a:solidFill>
                  <a:latin typeface="Klein"/>
                  <a:sym typeface="Helios"/>
                </a:rPr>
                <a:t>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pull/>
      </p:transition>
    </mc:Choice>
    <mc:Fallback>
      <p:transition spd="slow">
        <p:pull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845584"/>
            <a:ext cx="18288000" cy="3608707"/>
          </a:xfrm>
          <a:custGeom>
            <a:avLst/>
            <a:gdLst/>
            <a:ahLst/>
            <a:cxnLst/>
            <a:rect l="l" t="t" r="r" b="b"/>
            <a:pathLst>
              <a:path w="18288000" h="3608707">
                <a:moveTo>
                  <a:pt x="0" y="0"/>
                </a:moveTo>
                <a:lnTo>
                  <a:pt x="18288000" y="0"/>
                </a:lnTo>
                <a:lnTo>
                  <a:pt x="18288000" y="3608707"/>
                </a:lnTo>
                <a:lnTo>
                  <a:pt x="0" y="3608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8471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03463" y="5967851"/>
            <a:ext cx="8879423" cy="2844481"/>
            <a:chOff x="0" y="0"/>
            <a:chExt cx="11839230" cy="3792642"/>
          </a:xfrm>
        </p:grpSpPr>
        <p:sp>
          <p:nvSpPr>
            <p:cNvPr id="4" name="TextBox 4"/>
            <p:cNvSpPr txBox="1"/>
            <p:nvPr/>
          </p:nvSpPr>
          <p:spPr>
            <a:xfrm>
              <a:off x="0" y="-38100"/>
              <a:ext cx="11839230" cy="9101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9"/>
                </a:lnSpc>
              </a:pPr>
              <a:r>
                <a:rPr lang="en-US" sz="1999" dirty="0" err="1">
                  <a:solidFill>
                    <a:srgbClr val="2A2E3A"/>
                  </a:solidFill>
                  <a:latin typeface="Arial" panose="020B0604020202020204" pitchFamily="34" charset="0"/>
                  <a:ea typeface="Helios"/>
                  <a:cs typeface="Arial" panose="020B0604020202020204" pitchFamily="34" charset="0"/>
                  <a:sym typeface="Helios"/>
                </a:rPr>
                <a:t>Візуалізація</a:t>
              </a:r>
              <a:r>
                <a:rPr lang="en-US" sz="1999" dirty="0">
                  <a:solidFill>
                    <a:srgbClr val="2A2E3A"/>
                  </a:solidFill>
                  <a:latin typeface="Arial" panose="020B0604020202020204" pitchFamily="34" charset="0"/>
                  <a:ea typeface="Helios"/>
                  <a:cs typeface="Arial" panose="020B0604020202020204" pitchFamily="34" charset="0"/>
                  <a:sym typeface="Helios"/>
                </a:rPr>
                <a:t> </a:t>
              </a:r>
              <a:r>
                <a:rPr lang="en-US" sz="1999" dirty="0" err="1">
                  <a:solidFill>
                    <a:srgbClr val="2A2E3A"/>
                  </a:solidFill>
                  <a:latin typeface="Arial" panose="020B0604020202020204" pitchFamily="34" charset="0"/>
                  <a:ea typeface="Helios"/>
                  <a:cs typeface="Arial" panose="020B0604020202020204" pitchFamily="34" charset="0"/>
                  <a:sym typeface="Helios"/>
                </a:rPr>
                <a:t>сітки</a:t>
              </a:r>
              <a:r>
                <a:rPr lang="en-US" sz="1999" dirty="0">
                  <a:solidFill>
                    <a:srgbClr val="2A2E3A"/>
                  </a:solidFill>
                  <a:latin typeface="Arial" panose="020B0604020202020204" pitchFamily="34" charset="0"/>
                  <a:ea typeface="Helios"/>
                  <a:cs typeface="Arial" panose="020B0604020202020204" pitchFamily="34" charset="0"/>
                  <a:sym typeface="Helios"/>
                </a:rPr>
                <a:t> </a:t>
              </a:r>
              <a:r>
                <a:rPr lang="en-US" sz="1999" dirty="0" err="1">
                  <a:solidFill>
                    <a:srgbClr val="2A2E3A"/>
                  </a:solidFill>
                  <a:latin typeface="Arial" panose="020B0604020202020204" pitchFamily="34" charset="0"/>
                  <a:ea typeface="Helios"/>
                  <a:cs typeface="Arial" panose="020B0604020202020204" pitchFamily="34" charset="0"/>
                  <a:sym typeface="Helios"/>
                </a:rPr>
                <a:t>нейтронного</a:t>
              </a:r>
              <a:r>
                <a:rPr lang="en-US" sz="1999" dirty="0">
                  <a:solidFill>
                    <a:srgbClr val="2A2E3A"/>
                  </a:solidFill>
                  <a:latin typeface="Arial" panose="020B0604020202020204" pitchFamily="34" charset="0"/>
                  <a:ea typeface="Helios"/>
                  <a:cs typeface="Arial" panose="020B0604020202020204" pitchFamily="34" charset="0"/>
                  <a:sym typeface="Helios"/>
                </a:rPr>
                <a:t> </a:t>
              </a:r>
              <a:r>
                <a:rPr lang="en-US" sz="1999" dirty="0" err="1">
                  <a:solidFill>
                    <a:srgbClr val="2A2E3A"/>
                  </a:solidFill>
                  <a:latin typeface="Arial" panose="020B0604020202020204" pitchFamily="34" charset="0"/>
                  <a:ea typeface="Helios"/>
                  <a:cs typeface="Arial" panose="020B0604020202020204" pitchFamily="34" charset="0"/>
                  <a:sym typeface="Helios"/>
                </a:rPr>
                <a:t>потоку</a:t>
              </a:r>
              <a:r>
                <a:rPr lang="en-US" sz="1999" dirty="0">
                  <a:solidFill>
                    <a:srgbClr val="2A2E3A"/>
                  </a:solidFill>
                  <a:latin typeface="Arial" panose="020B0604020202020204" pitchFamily="34" charset="0"/>
                  <a:ea typeface="Helios"/>
                  <a:cs typeface="Arial" panose="020B0604020202020204" pitchFamily="34" charset="0"/>
                  <a:sym typeface="Helios"/>
                </a:rPr>
                <a:t> </a:t>
              </a:r>
            </a:p>
            <a:p>
              <a:pPr marL="0" lvl="0" indent="0" algn="ctr">
                <a:lnSpc>
                  <a:spcPts val="2799"/>
                </a:lnSpc>
                <a:spcBef>
                  <a:spcPct val="0"/>
                </a:spcBef>
              </a:pPr>
              <a:r>
                <a:rPr lang="en-US" sz="1999" dirty="0">
                  <a:solidFill>
                    <a:srgbClr val="2A2E3A"/>
                  </a:solidFill>
                  <a:latin typeface="Arial" panose="020B0604020202020204" pitchFamily="34" charset="0"/>
                  <a:ea typeface="Helios"/>
                  <a:cs typeface="Arial" panose="020B0604020202020204" pitchFamily="34" charset="0"/>
                  <a:sym typeface="Helios"/>
                </a:rPr>
                <a:t>(</a:t>
              </a:r>
              <a:r>
                <a:rPr lang="en-US" sz="1999" dirty="0" err="1">
                  <a:solidFill>
                    <a:srgbClr val="2A2E3A"/>
                  </a:solidFill>
                  <a:latin typeface="Arial" panose="020B0604020202020204" pitchFamily="34" charset="0"/>
                  <a:ea typeface="Helios"/>
                  <a:cs typeface="Arial" panose="020B0604020202020204" pitchFamily="34" charset="0"/>
                  <a:sym typeface="Helios"/>
                </a:rPr>
                <a:t>вісь</a:t>
              </a:r>
              <a:r>
                <a:rPr lang="en-US" sz="1999" dirty="0">
                  <a:solidFill>
                    <a:srgbClr val="2A2E3A"/>
                  </a:solidFill>
                  <a:latin typeface="Arial" panose="020B0604020202020204" pitchFamily="34" charset="0"/>
                  <a:ea typeface="Helios"/>
                  <a:cs typeface="Arial" panose="020B0604020202020204" pitchFamily="34" charset="0"/>
                  <a:sym typeface="Helios"/>
                </a:rPr>
                <a:t> x, </a:t>
              </a:r>
              <a:r>
                <a:rPr lang="en-US" sz="1999" dirty="0" err="1">
                  <a:solidFill>
                    <a:srgbClr val="2A2E3A"/>
                  </a:solidFill>
                  <a:latin typeface="Arial" panose="020B0604020202020204" pitchFamily="34" charset="0"/>
                  <a:ea typeface="Helios"/>
                  <a:cs typeface="Arial" panose="020B0604020202020204" pitchFamily="34" charset="0"/>
                  <a:sym typeface="Helios"/>
                </a:rPr>
                <a:t>вертикальний</a:t>
              </a:r>
              <a:r>
                <a:rPr lang="en-US" sz="1999" u="none" dirty="0">
                  <a:solidFill>
                    <a:srgbClr val="2A2E3A"/>
                  </a:solidFill>
                  <a:latin typeface="Arial" panose="020B0604020202020204" pitchFamily="34" charset="0"/>
                  <a:ea typeface="Helios"/>
                  <a:cs typeface="Arial" panose="020B0604020202020204" pitchFamily="34" charset="0"/>
                  <a:sym typeface="Helios"/>
                </a:rPr>
                <a:t> </a:t>
              </a:r>
              <a:r>
                <a:rPr lang="en-US" sz="1999" u="none" dirty="0" err="1">
                  <a:solidFill>
                    <a:srgbClr val="2A2E3A"/>
                  </a:solidFill>
                  <a:latin typeface="Arial" panose="020B0604020202020204" pitchFamily="34" charset="0"/>
                  <a:ea typeface="Helios"/>
                  <a:cs typeface="Arial" panose="020B0604020202020204" pitchFamily="34" charset="0"/>
                  <a:sym typeface="Helios"/>
                </a:rPr>
                <a:t>вигляд</a:t>
              </a:r>
              <a:r>
                <a:rPr lang="en-US" sz="1999" u="none" dirty="0">
                  <a:solidFill>
                    <a:srgbClr val="2A2E3A"/>
                  </a:solidFill>
                  <a:latin typeface="Arial" panose="020B0604020202020204" pitchFamily="34" charset="0"/>
                  <a:ea typeface="Helios"/>
                  <a:cs typeface="Arial" panose="020B0604020202020204" pitchFamily="34" charset="0"/>
                  <a:sym typeface="Helios"/>
                </a:rPr>
                <a:t>) </a:t>
              </a:r>
              <a:r>
                <a:rPr lang="en-US" sz="1999" u="none" dirty="0" err="1">
                  <a:solidFill>
                    <a:srgbClr val="2A2E3A"/>
                  </a:solidFill>
                  <a:latin typeface="Arial" panose="020B0604020202020204" pitchFamily="34" charset="0"/>
                  <a:ea typeface="Helios"/>
                  <a:cs typeface="Arial" panose="020B0604020202020204" pitchFamily="34" charset="0"/>
                  <a:sym typeface="Helios"/>
                </a:rPr>
                <a:t>у</a:t>
              </a:r>
              <a:r>
                <a:rPr lang="en-US" sz="1999" u="none" dirty="0">
                  <a:solidFill>
                    <a:srgbClr val="2A2E3A"/>
                  </a:solidFill>
                  <a:latin typeface="Arial" panose="020B0604020202020204" pitchFamily="34" charset="0"/>
                  <a:ea typeface="Helios"/>
                  <a:cs typeface="Arial" panose="020B0604020202020204" pitchFamily="34" charset="0"/>
                  <a:sym typeface="Helios"/>
                </a:rPr>
                <a:t> </a:t>
              </a:r>
              <a:r>
                <a:rPr lang="en-US" sz="1999" u="none" dirty="0" err="1">
                  <a:solidFill>
                    <a:srgbClr val="2A2E3A"/>
                  </a:solidFill>
                  <a:latin typeface="Arial" panose="020B0604020202020204" pitchFamily="34" charset="0"/>
                  <a:ea typeface="Helios"/>
                  <a:cs typeface="Arial" panose="020B0604020202020204" pitchFamily="34" charset="0"/>
                  <a:sym typeface="Helios"/>
                </a:rPr>
                <a:t>моделюванні</a:t>
              </a:r>
              <a:r>
                <a:rPr lang="en-US" sz="1999" u="none" dirty="0">
                  <a:solidFill>
                    <a:srgbClr val="2A2E3A"/>
                  </a:solidFill>
                  <a:latin typeface="Arial" panose="020B0604020202020204" pitchFamily="34" charset="0"/>
                  <a:ea typeface="Helios"/>
                  <a:cs typeface="Arial" panose="020B0604020202020204" pitchFamily="34" charset="0"/>
                  <a:sym typeface="Helios"/>
                </a:rPr>
                <a:t> Serpent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469659"/>
              <a:ext cx="11839230" cy="3229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05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510602" y="3048290"/>
            <a:ext cx="9905927" cy="2633811"/>
          </a:xfrm>
          <a:custGeom>
            <a:avLst/>
            <a:gdLst/>
            <a:ahLst/>
            <a:cxnLst/>
            <a:rect l="l" t="t" r="r" b="b"/>
            <a:pathLst>
              <a:path w="9905927" h="2633811">
                <a:moveTo>
                  <a:pt x="0" y="0"/>
                </a:moveTo>
                <a:lnTo>
                  <a:pt x="9905927" y="0"/>
                </a:lnTo>
                <a:lnTo>
                  <a:pt x="9905927" y="2633811"/>
                </a:lnTo>
                <a:lnTo>
                  <a:pt x="0" y="26338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510602" y="228074"/>
            <a:ext cx="15635363" cy="3152559"/>
            <a:chOff x="0" y="0"/>
            <a:chExt cx="20847150" cy="4203412"/>
          </a:xfrm>
        </p:grpSpPr>
        <p:sp>
          <p:nvSpPr>
            <p:cNvPr id="8" name="TextBox 8"/>
            <p:cNvSpPr txBox="1"/>
            <p:nvPr/>
          </p:nvSpPr>
          <p:spPr>
            <a:xfrm>
              <a:off x="0" y="-85725"/>
              <a:ext cx="20847150" cy="32520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9751"/>
                </a:lnSpc>
              </a:pPr>
              <a:r>
                <a:rPr lang="en-US" sz="7501" b="1">
                  <a:solidFill>
                    <a:srgbClr val="FFFFFF"/>
                  </a:solidFill>
                  <a:latin typeface="Klein Bold"/>
                  <a:ea typeface="Klein Bold"/>
                  <a:cs typeface="Klein Bold"/>
                  <a:sym typeface="Klein Bold"/>
                </a:rPr>
                <a:t>Візуалізація потоку нейтронів (в активованій воді)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430884"/>
              <a:ext cx="18821236" cy="7725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0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1959950" y="3048290"/>
            <a:ext cx="5032307" cy="5032307"/>
          </a:xfrm>
          <a:custGeom>
            <a:avLst/>
            <a:gdLst/>
            <a:ahLst/>
            <a:cxnLst/>
            <a:rect l="l" t="t" r="r" b="b"/>
            <a:pathLst>
              <a:path w="5032307" h="5032307">
                <a:moveTo>
                  <a:pt x="0" y="0"/>
                </a:moveTo>
                <a:lnTo>
                  <a:pt x="5032307" y="0"/>
                </a:lnTo>
                <a:lnTo>
                  <a:pt x="5032307" y="5032307"/>
                </a:lnTo>
                <a:lnTo>
                  <a:pt x="0" y="50323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1371012" y="8389260"/>
            <a:ext cx="6352506" cy="69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 dirty="0" err="1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Візуалізація</a:t>
            </a:r>
            <a:r>
              <a:rPr lang="en-US" sz="1999" dirty="0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сітки</a:t>
            </a:r>
            <a:r>
              <a:rPr lang="en-US" sz="1999" dirty="0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нейтронного</a:t>
            </a:r>
            <a:r>
              <a:rPr lang="en-US" sz="1999" dirty="0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потоку</a:t>
            </a:r>
            <a:r>
              <a:rPr lang="en-US" sz="1999" dirty="0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 </a:t>
            </a:r>
          </a:p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 dirty="0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(</a:t>
            </a:r>
            <a:r>
              <a:rPr lang="en-US" sz="1999" dirty="0" err="1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вісь</a:t>
            </a:r>
            <a:r>
              <a:rPr lang="en-US" sz="1999" dirty="0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 z, </a:t>
            </a:r>
            <a:r>
              <a:rPr lang="en-US" sz="1999" dirty="0" err="1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вертикальний</a:t>
            </a:r>
            <a:r>
              <a:rPr lang="en-US" sz="1999" dirty="0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вигляд</a:t>
            </a:r>
            <a:r>
              <a:rPr lang="en-US" sz="1999" dirty="0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) </a:t>
            </a:r>
            <a:r>
              <a:rPr lang="en-US" sz="1999" dirty="0" err="1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у</a:t>
            </a:r>
            <a:r>
              <a:rPr lang="en-US" sz="1999" dirty="0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моделюванні</a:t>
            </a:r>
            <a:r>
              <a:rPr lang="en-US" sz="1999" dirty="0">
                <a:solidFill>
                  <a:srgbClr val="000000"/>
                </a:solidFill>
                <a:latin typeface="Arial" panose="020B0604020202020204" pitchFamily="34" charset="0"/>
                <a:ea typeface="Helios"/>
                <a:cs typeface="Arial" panose="020B0604020202020204" pitchFamily="34" charset="0"/>
                <a:sym typeface="Helios"/>
              </a:rPr>
              <a:t> Serpent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pull/>
      </p:transition>
    </mc:Choice>
    <mc:Fallback>
      <p:transition spd="slow">
        <p:pull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613</Words>
  <Application>Microsoft Macintosh PowerPoint</Application>
  <PresentationFormat>Произвольный</PresentationFormat>
  <Paragraphs>115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Klein Bold</vt:lpstr>
      <vt:lpstr>Klein</vt:lpstr>
      <vt:lpstr>Calibri</vt:lpstr>
      <vt:lpstr>Kartika</vt:lpstr>
      <vt:lpstr>Helios</vt:lpstr>
      <vt:lpstr>Helios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Оцінка потужності дози в технічних приміщеннях термоядерного реактора DEMO з використанням коду Monte Carlo Serpent</dc:title>
  <cp:lastModifiedBy>Svetlana Sereda</cp:lastModifiedBy>
  <cp:revision>3</cp:revision>
  <dcterms:created xsi:type="dcterms:W3CDTF">2006-08-16T00:00:00Z</dcterms:created>
  <dcterms:modified xsi:type="dcterms:W3CDTF">2025-05-26T21:03:26Z</dcterms:modified>
  <dc:identifier>DAGm3snV2Eg</dc:identifier>
</cp:coreProperties>
</file>