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425" r:id="rId2"/>
    <p:sldId id="426" r:id="rId3"/>
    <p:sldId id="428" r:id="rId4"/>
    <p:sldId id="429" r:id="rId5"/>
    <p:sldId id="453" r:id="rId6"/>
    <p:sldId id="454" r:id="rId7"/>
    <p:sldId id="447" r:id="rId8"/>
    <p:sldId id="448" r:id="rId9"/>
    <p:sldId id="27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3553" autoAdjust="0"/>
  </p:normalViewPr>
  <p:slideViewPr>
    <p:cSldViewPr snapToGrid="0">
      <p:cViewPr varScale="1">
        <p:scale>
          <a:sx n="73" d="100"/>
          <a:sy n="73" d="100"/>
        </p:scale>
        <p:origin x="216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23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2936F2-EC19-4368-A45F-D48EB991BB5F}" type="datetimeFigureOut">
              <a:rPr lang="ru-RU" smtClean="0"/>
              <a:t>11.01.2026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5DA00A-0D35-41DC-A29C-C3E887E1E2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8060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FF058-4F46-4F6E-9BC1-4FE01079392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569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B48623-9D19-4F0E-AE8E-0345F6D1388A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654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B48623-9D19-4F0E-AE8E-0345F6D1388A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747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3D49-7E6A-4356-B071-2D53905B5780}" type="datetime1">
              <a:rPr lang="ru-RU" smtClean="0"/>
              <a:t>11.01.2026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V. Pugatch. Timepix-3.-New-ART-HEP-TEC-2026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3581-8A5E-4D8E-AA42-D6B6E89F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182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34E1F-128E-40E1-AE7B-64E437703C09}" type="datetime1">
              <a:rPr lang="ru-RU" smtClean="0"/>
              <a:t>11.01.2026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V. Pugatch. Timepix-3.-New-ART-HEP-TEC-2026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3581-8A5E-4D8E-AA42-D6B6E89F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008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01F84-EBA0-4689-A8CA-F1A3C34C47F0}" type="datetime1">
              <a:rPr lang="ru-RU" smtClean="0"/>
              <a:t>11.01.2026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V. Pugatch. Timepix-3.-New-ART-HEP-TEC-2026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3581-8A5E-4D8E-AA42-D6B6E89F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187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64873-A105-4D04-BAD5-78268440FD28}" type="datetime1">
              <a:rPr lang="ru-RU" smtClean="0"/>
              <a:t>11.01.2026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V. Pugatch. Timepix-3.-New-ART-HEP-TEC-2026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3581-8A5E-4D8E-AA42-D6B6E89F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1748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AD51-3DC0-4103-910D-1BBB48764310}" type="datetime1">
              <a:rPr lang="ru-RU" smtClean="0"/>
              <a:t>11.01.2026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V. Pugatch. Timepix-3.-New-ART-HEP-TEC-2026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3581-8A5E-4D8E-AA42-D6B6E89F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5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7A7BC-3095-44FD-906E-9D1A6E2D12E5}" type="datetime1">
              <a:rPr lang="ru-RU" smtClean="0"/>
              <a:t>11.01.2026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V. Pugatch. Timepix-3.-New-ART-HEP-TEC-2026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3581-8A5E-4D8E-AA42-D6B6E89F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610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6A5CE-6D3C-46B6-824C-3BDFDC04F64C}" type="datetime1">
              <a:rPr lang="ru-RU" smtClean="0"/>
              <a:t>11.01.2026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V. Pugatch. Timepix-3.-New-ART-HEP-TEC-2026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3581-8A5E-4D8E-AA42-D6B6E89F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8769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3B6CA-B422-4382-8B54-488698B8CAFF}" type="datetime1">
              <a:rPr lang="ru-RU" smtClean="0"/>
              <a:t>11.01.2026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V. Pugatch. Timepix-3.-New-ART-HEP-TEC-2026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3581-8A5E-4D8E-AA42-D6B6E89F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8996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65103-2BDA-4039-AE9D-D81CFA01DDE8}" type="datetime1">
              <a:rPr lang="ru-RU" smtClean="0"/>
              <a:t>11.01.2026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V. Pugatch. Timepix-3.-New-ART-HEP-TEC-2026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3581-8A5E-4D8E-AA42-D6B6E89F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5798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A3236-75FB-4ADE-980F-937F23C7BB70}" type="datetime1">
              <a:rPr lang="ru-RU" smtClean="0"/>
              <a:t>11.01.2026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V. Pugatch. Timepix-3.-New-ART-HEP-TEC-2026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3581-8A5E-4D8E-AA42-D6B6E89F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97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E5C32-286B-4865-83A8-6741069E3697}" type="datetime1">
              <a:rPr lang="ru-RU" smtClean="0"/>
              <a:t>11.01.2026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V. Pugatch. Timepix-3.-New-ART-HEP-TEC-2026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3581-8A5E-4D8E-AA42-D6B6E89F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560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14E14-8A43-41A6-8023-5B3820966B1A}" type="datetime1">
              <a:rPr lang="ru-RU" smtClean="0"/>
              <a:t>11.01.2026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V. Pugatch. Timepix-3.-New-ART-HEP-TEC-2026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D3581-8A5E-4D8E-AA42-D6B6E89F42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45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en.wikipedia.org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45991" y="2107658"/>
            <a:ext cx="8543198" cy="4267767"/>
          </a:xfrm>
          <a:solidFill>
            <a:schemeClr val="accent6">
              <a:lumMod val="60000"/>
              <a:lumOff val="40000"/>
              <a:alpha val="48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uk-UA" dirty="0"/>
              <a:t> </a:t>
            </a:r>
            <a:r>
              <a:rPr lang="en-US" dirty="0"/>
              <a:t/>
            </a:r>
            <a:br>
              <a:rPr lang="en-US" dirty="0"/>
            </a:br>
            <a:r>
              <a:rPr lang="uk-UA" dirty="0"/>
              <a:t/>
            </a:r>
            <a:br>
              <a:rPr lang="uk-UA" dirty="0"/>
            </a:br>
            <a:r>
              <a:rPr lang="en-US" sz="27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700" b="1" baseline="30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100" dirty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n-US" sz="3100" dirty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3100" dirty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n-US" sz="3100" dirty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3100" dirty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n-US" sz="3100" dirty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3100" dirty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n-US" sz="3100" dirty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3100" dirty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Tmepix-3 – an Instrument</a:t>
            </a:r>
            <a:br>
              <a:rPr lang="en-US" sz="3100" dirty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n-US" sz="3100" dirty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for NEW ART –Real Time Electronic Painting</a:t>
            </a:r>
            <a:r>
              <a:rPr lang="en-US" sz="3100" b="1" dirty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/>
            </a:r>
            <a:br>
              <a:rPr lang="en-US" sz="3100" b="1" dirty="0">
                <a:solidFill>
                  <a:schemeClr val="tx2"/>
                </a:solidFill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Valery  Pugatch</a:t>
            </a:r>
            <a:r>
              <a:rPr lang="fr-FR" sz="2700" b="1" baseline="30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7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Institute for Nuclear Research</a:t>
            </a:r>
            <a:br>
              <a:rPr lang="en-US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NAS Ukraine</a:t>
            </a:r>
            <a:br>
              <a:rPr lang="en-US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HEP-TEC-2026</a:t>
            </a:r>
            <a:br>
              <a:rPr lang="en-US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KYIV. !4-15 January 2026</a:t>
            </a:r>
            <a:r>
              <a:rPr lang="fr-FR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2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/>
          </a:p>
        </p:txBody>
      </p:sp>
      <p:pic>
        <p:nvPicPr>
          <p:cNvPr id="4" name="Picture 3" descr="kin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795" y="0"/>
            <a:ext cx="2914775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D:\pugatch-PC\pugatch\hep\KINR\hep-dep\hep-seminar\2015\images (2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5346" y="-21389"/>
            <a:ext cx="1347678" cy="1329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D:\pugatch-PC\pugatch\hep\KINR\hep-dep\hep-seminar\2015\images (1).jpg">
            <a:extLst>
              <a:ext uri="{FF2B5EF4-FFF2-40B4-BE49-F238E27FC236}">
                <a16:creationId xmlns:a16="http://schemas.microsoft.com/office/drawing/2014/main" id="{CBB2E88D-1D2B-4BB8-AC00-91686BA85F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4447" y="104253"/>
            <a:ext cx="3479193" cy="1491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4893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7867"/>
    </mc:Choice>
    <mc:Fallback xmlns="">
      <p:transition spd="slow" advTm="2786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latin typeface="Arial Black" panose="020B0A04020102020204" pitchFamily="34" charset="0"/>
              </a:rPr>
              <a:t>INTRODUCTION</a:t>
            </a:r>
            <a:endParaRPr lang="ru-RU" sz="2800" dirty="0"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NEW ART.</a:t>
            </a:r>
            <a:endParaRPr lang="en-US" b="1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LIVE ELECTRONIC PAINTING</a:t>
            </a:r>
            <a:r>
              <a:rPr lang="en-US" b="1" dirty="0"/>
              <a:t> -</a:t>
            </a:r>
            <a:r>
              <a:rPr lang="ru-RU" b="1" dirty="0"/>
              <a:t>MUSIC OF COLORS</a:t>
            </a:r>
            <a:endParaRPr lang="en-US" b="1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GIFT</a:t>
            </a:r>
            <a:r>
              <a:rPr lang="uk-UA" b="1" dirty="0"/>
              <a:t> (VIRTUAL ?</a:t>
            </a:r>
            <a:r>
              <a:rPr lang="en-US" b="1" dirty="0"/>
              <a:t>)</a:t>
            </a:r>
            <a:r>
              <a:rPr lang="ru-RU" b="1" dirty="0"/>
              <a:t> TO MICHAEL CAMPBELL</a:t>
            </a:r>
            <a:r>
              <a:rPr lang="en-US" b="1" dirty="0"/>
              <a:t> </a:t>
            </a:r>
          </a:p>
          <a:p>
            <a:pPr marL="0" indent="0">
              <a:buNone/>
            </a:pPr>
            <a:r>
              <a:rPr lang="en-US" b="1" dirty="0"/>
              <a:t>(Former </a:t>
            </a:r>
            <a:r>
              <a:rPr lang="en-US" b="1" dirty="0" err="1"/>
              <a:t>Spoksperson</a:t>
            </a:r>
            <a:r>
              <a:rPr lang="en-US" b="1" dirty="0"/>
              <a:t> of MEDIPIX Collaborations at CERN)</a:t>
            </a:r>
            <a:endParaRPr lang="ru-RU" dirty="0"/>
          </a:p>
          <a:p>
            <a:pPr marL="0" indent="0">
              <a:buNone/>
            </a:pPr>
            <a:endParaRPr lang="en-US" b="1" dirty="0"/>
          </a:p>
          <a:p>
            <a:pPr lvl="2">
              <a:buFont typeface="Wingdings" panose="05000000000000000000" pitchFamily="2" charset="2"/>
              <a:buChar char="v"/>
            </a:pPr>
            <a:endParaRPr lang="en-US" dirty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V. Pugatch. Timepix-3.-New-ART-HEP-TEC-2026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3581-8A5E-4D8E-AA42-D6B6E89F424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51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8155"/>
    </mc:Choice>
    <mc:Fallback xmlns="">
      <p:transition spd="slow" advTm="98155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B54518B-249E-405E-A44A-26018EE59501}" type="slidenum">
              <a:rPr lang="ru-RU" smtClean="0"/>
              <a:pPr eaLnBrk="1" hangingPunct="1"/>
              <a:t>3</a:t>
            </a:fld>
            <a:endParaRPr lang="ru-RU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5810137" y="984590"/>
            <a:ext cx="5906813" cy="639762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en-US" sz="3200" b="1" dirty="0"/>
              <a:t>Our invention: </a:t>
            </a:r>
            <a:r>
              <a:rPr lang="ru-RU" sz="3200" b="1" dirty="0"/>
              <a:t>LIVE Electronic Painting of various beauties of Nature.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6" name="Text Box 5"/>
          <p:cNvSpPr txBox="1">
            <a:spLocks noChangeArrowheads="1"/>
          </p:cNvSpPr>
          <p:nvPr/>
        </p:nvSpPr>
        <p:spPr bwMode="auto">
          <a:xfrm>
            <a:off x="5566315" y="1832035"/>
            <a:ext cx="6394455" cy="421961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20000"/>
              </a:spcBef>
            </a:pPr>
            <a:r>
              <a:rPr lang="ru-RU" b="1" dirty="0" err="1"/>
              <a:t>One</a:t>
            </a:r>
            <a:r>
              <a:rPr lang="ru-RU" b="1" dirty="0"/>
              <a:t> </a:t>
            </a:r>
            <a:r>
              <a:rPr lang="ru-RU" b="1" dirty="0" err="1"/>
              <a:t>can</a:t>
            </a:r>
            <a:r>
              <a:rPr lang="ru-RU" b="1" dirty="0"/>
              <a:t> </a:t>
            </a:r>
            <a:r>
              <a:rPr lang="ru-RU" b="1" dirty="0" err="1"/>
              <a:t>use</a:t>
            </a:r>
            <a:r>
              <a:rPr lang="ru-RU" b="1" dirty="0"/>
              <a:t> </a:t>
            </a:r>
            <a:r>
              <a:rPr lang="ru-RU" b="1" dirty="0" err="1"/>
              <a:t>lasers</a:t>
            </a:r>
            <a:r>
              <a:rPr lang="ru-RU" b="1" dirty="0"/>
              <a:t> </a:t>
            </a:r>
            <a:r>
              <a:rPr lang="ru-RU" b="1" dirty="0" err="1"/>
              <a:t>with</a:t>
            </a:r>
            <a:r>
              <a:rPr lang="ru-RU" b="1" dirty="0"/>
              <a:t> </a:t>
            </a:r>
            <a:r>
              <a:rPr lang="ru-RU" b="1" dirty="0" err="1"/>
              <a:t>tunable</a:t>
            </a:r>
            <a:r>
              <a:rPr lang="ru-RU" b="1" dirty="0"/>
              <a:t> </a:t>
            </a:r>
            <a:r>
              <a:rPr lang="ru-RU" b="1" dirty="0" err="1"/>
              <a:t>frequency</a:t>
            </a:r>
            <a:r>
              <a:rPr lang="ru-RU" b="1" dirty="0"/>
              <a:t> </a:t>
            </a:r>
            <a:r>
              <a:rPr lang="ru-RU" b="1" dirty="0" err="1"/>
              <a:t>as</a:t>
            </a:r>
            <a:r>
              <a:rPr lang="ru-RU" b="1" dirty="0"/>
              <a:t> </a:t>
            </a:r>
            <a:r>
              <a:rPr lang="ru-RU" b="1" dirty="0" err="1"/>
              <a:t>electronic</a:t>
            </a:r>
            <a:r>
              <a:rPr lang="ru-RU" b="1" dirty="0"/>
              <a:t> </a:t>
            </a:r>
            <a:r>
              <a:rPr lang="ru-RU" b="1" dirty="0" err="1"/>
              <a:t>sources</a:t>
            </a:r>
            <a:r>
              <a:rPr lang="ru-RU" b="1" dirty="0"/>
              <a:t> </a:t>
            </a:r>
            <a:r>
              <a:rPr lang="ru-RU" b="1" dirty="0" err="1"/>
              <a:t>of</a:t>
            </a:r>
            <a:r>
              <a:rPr lang="ru-RU" b="1" dirty="0"/>
              <a:t> </a:t>
            </a:r>
            <a:r>
              <a:rPr lang="ru-RU" b="1" dirty="0" err="1"/>
              <a:t>wide</a:t>
            </a:r>
            <a:r>
              <a:rPr lang="ru-RU" b="1" dirty="0"/>
              <a:t> </a:t>
            </a:r>
            <a:r>
              <a:rPr lang="ru-RU" b="1" dirty="0" err="1"/>
              <a:t>range</a:t>
            </a:r>
            <a:r>
              <a:rPr lang="ru-RU" b="1" dirty="0"/>
              <a:t> </a:t>
            </a:r>
            <a:r>
              <a:rPr lang="ru-RU" b="1" dirty="0" err="1"/>
              <a:t>colors</a:t>
            </a:r>
            <a:r>
              <a:rPr lang="ru-RU" b="1" dirty="0"/>
              <a:t>, </a:t>
            </a:r>
            <a:r>
              <a:rPr lang="ru-RU" b="1" dirty="0" err="1"/>
              <a:t>varying</a:t>
            </a:r>
            <a:r>
              <a:rPr lang="ru-RU" b="1" dirty="0"/>
              <a:t> </a:t>
            </a:r>
            <a:r>
              <a:rPr lang="ru-RU" b="1" dirty="0" err="1"/>
              <a:t>in</a:t>
            </a:r>
            <a:r>
              <a:rPr lang="ru-RU" b="1" dirty="0"/>
              <a:t> </a:t>
            </a:r>
            <a:r>
              <a:rPr lang="ru-RU" b="1" dirty="0" err="1"/>
              <a:t>real</a:t>
            </a:r>
            <a:r>
              <a:rPr lang="ru-RU" b="1" dirty="0"/>
              <a:t> </a:t>
            </a:r>
            <a:r>
              <a:rPr lang="ru-RU" b="1" dirty="0" err="1"/>
              <a:t>time</a:t>
            </a:r>
            <a:r>
              <a:rPr lang="ru-RU" b="1" dirty="0"/>
              <a:t>. </a:t>
            </a:r>
            <a:endParaRPr lang="en-US" b="1" dirty="0"/>
          </a:p>
          <a:p>
            <a:pPr algn="ctr" eaLnBrk="1" hangingPunct="1">
              <a:lnSpc>
                <a:spcPct val="150000"/>
              </a:lnSpc>
              <a:spcBef>
                <a:spcPct val="20000"/>
              </a:spcBef>
            </a:pPr>
            <a:r>
              <a:rPr lang="ru-RU" b="1" dirty="0" err="1"/>
              <a:t>The</a:t>
            </a:r>
            <a:r>
              <a:rPr lang="ru-RU" b="1" dirty="0"/>
              <a:t> </a:t>
            </a:r>
            <a:r>
              <a:rPr lang="ru-RU" b="1" dirty="0" err="1"/>
              <a:t>created</a:t>
            </a:r>
            <a:r>
              <a:rPr lang="ru-RU" b="1" dirty="0"/>
              <a:t> </a:t>
            </a:r>
            <a:r>
              <a:rPr lang="ru-RU" b="1" dirty="0" err="1"/>
              <a:t>paintings</a:t>
            </a:r>
            <a:r>
              <a:rPr lang="ru-RU" b="1" dirty="0"/>
              <a:t> </a:t>
            </a:r>
            <a:r>
              <a:rPr lang="ru-RU" b="1" dirty="0" err="1"/>
              <a:t>will</a:t>
            </a:r>
            <a:r>
              <a:rPr lang="ru-RU" b="1" dirty="0"/>
              <a:t> </a:t>
            </a:r>
            <a:r>
              <a:rPr lang="ru-RU" b="1" dirty="0" err="1"/>
              <a:t>be</a:t>
            </a:r>
            <a:r>
              <a:rPr lang="ru-RU" b="1" dirty="0"/>
              <a:t> </a:t>
            </a:r>
            <a:r>
              <a:rPr lang="ru-RU" b="1" dirty="0" err="1"/>
              <a:t>imaged</a:t>
            </a:r>
            <a:r>
              <a:rPr lang="ru-RU" b="1" dirty="0"/>
              <a:t> </a:t>
            </a:r>
            <a:r>
              <a:rPr lang="ru-RU" b="1" dirty="0" err="1"/>
              <a:t>by</a:t>
            </a:r>
            <a:r>
              <a:rPr lang="ru-RU" b="1" dirty="0"/>
              <a:t> </a:t>
            </a:r>
            <a:r>
              <a:rPr lang="ru-RU" b="1" dirty="0" err="1"/>
              <a:t>means</a:t>
            </a:r>
            <a:r>
              <a:rPr lang="ru-RU" b="1" dirty="0"/>
              <a:t> </a:t>
            </a:r>
            <a:r>
              <a:rPr lang="ru-RU" b="1" dirty="0" err="1"/>
              <a:t>of</a:t>
            </a:r>
            <a:r>
              <a:rPr lang="ru-RU" b="1" dirty="0"/>
              <a:t> </a:t>
            </a:r>
            <a:r>
              <a:rPr lang="ru-RU" b="1" dirty="0" err="1"/>
              <a:t>electronic</a:t>
            </a:r>
            <a:r>
              <a:rPr lang="ru-RU" b="1" dirty="0"/>
              <a:t> </a:t>
            </a:r>
            <a:r>
              <a:rPr lang="ru-RU" b="1" dirty="0" err="1"/>
              <a:t>devices</a:t>
            </a:r>
            <a:r>
              <a:rPr lang="ru-RU" b="1" dirty="0"/>
              <a:t> (</a:t>
            </a:r>
            <a:r>
              <a:rPr lang="ru-RU" b="1" dirty="0" err="1"/>
              <a:t>Timepix</a:t>
            </a:r>
            <a:r>
              <a:rPr lang="ru-RU" b="1" dirty="0"/>
              <a:t> </a:t>
            </a:r>
            <a:r>
              <a:rPr lang="ru-RU" b="1" dirty="0" err="1"/>
              <a:t>display</a:t>
            </a:r>
            <a:r>
              <a:rPr lang="ru-RU" b="1" dirty="0"/>
              <a:t>, </a:t>
            </a:r>
            <a:r>
              <a:rPr lang="ru-RU" b="1" dirty="0" err="1"/>
              <a:t>for</a:t>
            </a:r>
            <a:r>
              <a:rPr lang="ru-RU" b="1" dirty="0"/>
              <a:t> </a:t>
            </a:r>
            <a:r>
              <a:rPr lang="ru-RU" b="1" dirty="0" err="1"/>
              <a:t>instance</a:t>
            </a:r>
            <a:r>
              <a:rPr lang="ru-RU" b="1" dirty="0"/>
              <a:t>). </a:t>
            </a:r>
            <a:endParaRPr lang="en-US" b="1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b="1" dirty="0"/>
          </a:p>
          <a:p>
            <a:pPr algn="ctr" eaLnBrk="1" hangingPunct="1">
              <a:lnSpc>
                <a:spcPct val="150000"/>
              </a:lnSpc>
              <a:spcBef>
                <a:spcPct val="20000"/>
              </a:spcBef>
            </a:pPr>
            <a:r>
              <a:rPr lang="ru-RU" b="1" dirty="0" err="1"/>
              <a:t>The</a:t>
            </a:r>
            <a:r>
              <a:rPr lang="ru-RU" b="1" dirty="0"/>
              <a:t> </a:t>
            </a:r>
            <a:r>
              <a:rPr lang="ru-RU" b="1" dirty="0" err="1"/>
              <a:t>brightness</a:t>
            </a:r>
            <a:r>
              <a:rPr lang="ru-RU" b="1" dirty="0"/>
              <a:t> </a:t>
            </a:r>
            <a:r>
              <a:rPr lang="ru-RU" b="1" dirty="0" err="1"/>
              <a:t>of</a:t>
            </a:r>
            <a:r>
              <a:rPr lang="ru-RU" b="1" dirty="0"/>
              <a:t> a </a:t>
            </a:r>
            <a:r>
              <a:rPr lang="ru-RU" b="1" dirty="0" err="1"/>
              <a:t>certain</a:t>
            </a:r>
            <a:r>
              <a:rPr lang="ru-RU" b="1" dirty="0"/>
              <a:t> </a:t>
            </a:r>
            <a:r>
              <a:rPr lang="ru-RU" b="1" dirty="0" err="1"/>
              <a:t>color</a:t>
            </a:r>
            <a:r>
              <a:rPr lang="ru-RU" b="1" dirty="0"/>
              <a:t>, </a:t>
            </a:r>
            <a:r>
              <a:rPr lang="ru-RU" b="1" dirty="0" err="1"/>
              <a:t>its</a:t>
            </a:r>
            <a:r>
              <a:rPr lang="ru-RU" b="1" dirty="0"/>
              <a:t> </a:t>
            </a:r>
            <a:r>
              <a:rPr lang="ru-RU" b="1" dirty="0" err="1"/>
              <a:t>duration</a:t>
            </a:r>
            <a:r>
              <a:rPr lang="ru-RU" b="1" dirty="0"/>
              <a:t>, </a:t>
            </a:r>
            <a:r>
              <a:rPr lang="en-US" b="1" dirty="0"/>
              <a:t> </a:t>
            </a:r>
            <a:r>
              <a:rPr lang="ru-RU" b="1" dirty="0"/>
              <a:t>accompaniment by other colors, etc., will depend on the emotions of the composer, his inspiration and the originality of the feeling of the essence of the performed composition</a:t>
            </a:r>
            <a:r>
              <a:rPr lang="en-US" b="1" dirty="0"/>
              <a:t> </a:t>
            </a:r>
            <a:r>
              <a:rPr lang="ru-RU" b="1" dirty="0"/>
              <a:t>! </a:t>
            </a:r>
            <a:endParaRPr lang="en-US" b="1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V. Pugatch. Timepix-3.-New-ART-HEP-TEC-2026</a:t>
            </a:r>
            <a:endParaRPr lang="ru-RU"/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172" y="5281878"/>
            <a:ext cx="4144962" cy="122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826332"/>
            <a:ext cx="5207540" cy="5030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New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Art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LIVE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Electronic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Painting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Music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Colors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It will be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new area of human creativity.</a:t>
            </a:r>
            <a:endParaRPr lang="en-US" sz="2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A tool and its functioning are considered for creating individual compositions of 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new art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000" b="1" dirty="0"/>
              <a:t>Traditional </a:t>
            </a:r>
            <a:r>
              <a:rPr lang="ru-RU" sz="2000" b="1" dirty="0"/>
              <a:t>artists </a:t>
            </a:r>
            <a:r>
              <a:rPr lang="en-US" sz="2000" b="1" dirty="0"/>
              <a:t>t</a:t>
            </a:r>
            <a:r>
              <a:rPr lang="ru-RU" sz="2000" b="1" dirty="0"/>
              <a:t>o depict </a:t>
            </a:r>
            <a:r>
              <a:rPr lang="en-US" sz="2000" b="1" dirty="0"/>
              <a:t>, for instance, </a:t>
            </a:r>
            <a:r>
              <a:rPr lang="ru-RU" sz="2000" b="1" dirty="0"/>
              <a:t>a landscape (fixed in time), use special mixtures of paints, which they apply with brushes to the canvases of future painting. </a:t>
            </a:r>
            <a:endParaRPr lang="en-US" sz="20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830455" y="198496"/>
            <a:ext cx="59593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nusual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application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Timepix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74334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9371"/>
    </mc:Choice>
    <mc:Fallback xmlns="">
      <p:transition spd="slow" advTm="11937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747" y="945931"/>
            <a:ext cx="10751687" cy="5255172"/>
          </a:xfrm>
        </p:spPr>
        <p:txBody>
          <a:bodyPr>
            <a:normAutofit/>
          </a:bodyPr>
          <a:lstStyle/>
          <a:p>
            <a:pPr algn="just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palette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provided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big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frequency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modulated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lasers as sources of a wide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ranghe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visible light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electronic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painting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landscape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dynamic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evolution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picture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en-US" sz="1800" b="1" dirty="0">
              <a:latin typeface="Arial Black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V. Pugatch. Timepix-3.-New-ART-HEP-TEC-2026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12470" y="278146"/>
            <a:ext cx="985799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LIVE ELECTRONIC PAINTING</a:t>
            </a:r>
            <a:r>
              <a:rPr lang="en-US" sz="2800" b="1" dirty="0"/>
              <a:t> -</a:t>
            </a:r>
            <a:r>
              <a:rPr lang="ru-RU" sz="2800" b="1" dirty="0"/>
              <a:t>MUSIC OF COLORS</a:t>
            </a:r>
            <a:r>
              <a:rPr lang="en-US" sz="2800" b="1" dirty="0"/>
              <a:t> –EYES !</a:t>
            </a:r>
          </a:p>
          <a:p>
            <a:pPr algn="ctr"/>
            <a:r>
              <a:rPr lang="en-US" sz="2800" b="1" dirty="0"/>
              <a:t>(Music of sounds – EARS)</a:t>
            </a:r>
          </a:p>
        </p:txBody>
      </p:sp>
    </p:spTree>
    <p:extLst>
      <p:ext uri="{BB962C8B-B14F-4D97-AF65-F5344CB8AC3E}">
        <p14:creationId xmlns:p14="http://schemas.microsoft.com/office/powerpoint/2010/main" val="623237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6213"/>
    </mc:Choice>
    <mc:Fallback xmlns="">
      <p:transition spd="slow" advTm="106213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B54518B-249E-405E-A44A-26018EE59501}" type="slidenum">
              <a:rPr lang="ru-RU" smtClean="0"/>
              <a:pPr eaLnBrk="1" hangingPunct="1"/>
              <a:t>5</a:t>
            </a:fld>
            <a:endParaRPr lang="ru-RU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5810137" y="984590"/>
            <a:ext cx="5906813" cy="639762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ru-RU" sz="3200" b="1" dirty="0"/>
              <a:t>LIVE </a:t>
            </a:r>
            <a:r>
              <a:rPr lang="ru-RU" sz="3200" b="1" dirty="0" err="1"/>
              <a:t>Electronic</a:t>
            </a:r>
            <a:r>
              <a:rPr lang="ru-RU" sz="3200" b="1" dirty="0"/>
              <a:t> </a:t>
            </a:r>
            <a:r>
              <a:rPr lang="ru-RU" sz="3200" b="1" dirty="0" err="1"/>
              <a:t>Painting</a:t>
            </a:r>
            <a:r>
              <a:rPr lang="ru-RU" sz="3200" b="1" dirty="0"/>
              <a:t> </a:t>
            </a:r>
            <a:r>
              <a:rPr lang="ru-RU" sz="3200" b="1" dirty="0" err="1"/>
              <a:t>of</a:t>
            </a:r>
            <a:r>
              <a:rPr lang="ru-RU" sz="3200" b="1" dirty="0"/>
              <a:t> </a:t>
            </a:r>
            <a:r>
              <a:rPr lang="ru-RU" sz="3200" b="1" dirty="0" err="1"/>
              <a:t>various</a:t>
            </a:r>
            <a:r>
              <a:rPr lang="ru-RU" sz="3200" b="1" dirty="0"/>
              <a:t> </a:t>
            </a:r>
            <a:r>
              <a:rPr lang="ru-RU" sz="3200" b="1" dirty="0" err="1"/>
              <a:t>beauties</a:t>
            </a:r>
            <a:r>
              <a:rPr lang="ru-RU" sz="3200" b="1" dirty="0"/>
              <a:t> </a:t>
            </a:r>
            <a:r>
              <a:rPr lang="ru-RU" sz="3200" b="1" dirty="0" err="1"/>
              <a:t>of</a:t>
            </a:r>
            <a:r>
              <a:rPr lang="ru-RU" sz="3200" b="1" dirty="0"/>
              <a:t> </a:t>
            </a:r>
            <a:r>
              <a:rPr lang="ru-RU" sz="3200" b="1" dirty="0" err="1"/>
              <a:t>Nature</a:t>
            </a:r>
            <a:r>
              <a:rPr lang="ru-RU" sz="3200" b="1" dirty="0"/>
              <a:t>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6" name="Text Box 5"/>
          <p:cNvSpPr txBox="1">
            <a:spLocks noChangeArrowheads="1"/>
          </p:cNvSpPr>
          <p:nvPr/>
        </p:nvSpPr>
        <p:spPr bwMode="auto">
          <a:xfrm>
            <a:off x="5566315" y="1832035"/>
            <a:ext cx="6394455" cy="590931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b="1" dirty="0" err="1"/>
              <a:t>I</a:t>
            </a:r>
            <a:r>
              <a:rPr lang="ru-RU" sz="2400" b="1" dirty="0"/>
              <a:t>ts  first prototype </a:t>
            </a:r>
            <a:r>
              <a:rPr lang="en-US" sz="2400" b="1" dirty="0"/>
              <a:t>of COLORGAN </a:t>
            </a:r>
            <a:r>
              <a:rPr lang="ru-RU" sz="2400" b="1" dirty="0"/>
              <a:t>could be built using a matrix of 14 x 14 lasers (a diameter of about 1 mm) viewed by </a:t>
            </a:r>
            <a:r>
              <a:rPr lang="en-US" sz="2400" b="1" dirty="0"/>
              <a:t>256 x 256 pixels </a:t>
            </a:r>
            <a:r>
              <a:rPr lang="ru-RU" sz="2400" b="1" dirty="0"/>
              <a:t>Timepix.</a:t>
            </a:r>
            <a:endParaRPr lang="en-US" sz="2400" b="1" dirty="0"/>
          </a:p>
          <a:p>
            <a:endParaRPr lang="en-US" b="1" dirty="0"/>
          </a:p>
          <a:p>
            <a:r>
              <a:rPr lang="ru-RU" sz="2400" b="1" dirty="0" err="1"/>
              <a:t>The</a:t>
            </a:r>
            <a:r>
              <a:rPr lang="ru-RU" sz="2400" b="1" dirty="0"/>
              <a:t> </a:t>
            </a:r>
            <a:r>
              <a:rPr lang="ru-RU" sz="2400" b="1" dirty="0" err="1"/>
              <a:t>picture</a:t>
            </a:r>
            <a:r>
              <a:rPr lang="ru-RU" sz="2400" b="1" dirty="0"/>
              <a:t> </a:t>
            </a:r>
            <a:r>
              <a:rPr lang="ru-RU" sz="2400" b="1" dirty="0" err="1"/>
              <a:t>created</a:t>
            </a:r>
            <a:r>
              <a:rPr lang="ru-RU" sz="2400" b="1" dirty="0"/>
              <a:t> </a:t>
            </a:r>
            <a:r>
              <a:rPr lang="ru-RU" sz="2400" b="1" dirty="0" err="1"/>
              <a:t>by</a:t>
            </a:r>
            <a:r>
              <a:rPr lang="ru-RU" sz="2400" b="1" dirty="0"/>
              <a:t> </a:t>
            </a:r>
            <a:r>
              <a:rPr lang="ru-RU" sz="2400" b="1" dirty="0" err="1"/>
              <a:t>the</a:t>
            </a:r>
            <a:r>
              <a:rPr lang="ru-RU" sz="2400" b="1" dirty="0"/>
              <a:t> </a:t>
            </a:r>
            <a:r>
              <a:rPr lang="ru-RU" sz="2400" b="1" dirty="0" err="1"/>
              <a:t>artist</a:t>
            </a:r>
            <a:r>
              <a:rPr lang="ru-RU" sz="2400" b="1" dirty="0"/>
              <a:t> </a:t>
            </a:r>
            <a:r>
              <a:rPr lang="ru-RU" sz="2400" b="1" dirty="0" err="1"/>
              <a:t>will</a:t>
            </a:r>
            <a:r>
              <a:rPr lang="ru-RU" sz="2400" b="1" dirty="0"/>
              <a:t> </a:t>
            </a:r>
            <a:r>
              <a:rPr lang="ru-RU" sz="2400" b="1" dirty="0" err="1"/>
              <a:t>be</a:t>
            </a:r>
            <a:r>
              <a:rPr lang="ru-RU" sz="2400" b="1" dirty="0"/>
              <a:t> </a:t>
            </a:r>
            <a:r>
              <a:rPr lang="ru-RU" sz="2400" b="1" dirty="0" err="1"/>
              <a:t>reproduced</a:t>
            </a:r>
            <a:r>
              <a:rPr lang="ru-RU" sz="2400" b="1" dirty="0"/>
              <a:t> </a:t>
            </a:r>
            <a:r>
              <a:rPr lang="ru-RU" sz="2400" b="1" dirty="0" err="1"/>
              <a:t>by</a:t>
            </a:r>
            <a:r>
              <a:rPr lang="ru-RU" sz="2400" b="1" dirty="0"/>
              <a:t> </a:t>
            </a:r>
            <a:r>
              <a:rPr lang="ru-RU" sz="2400" b="1" dirty="0" err="1"/>
              <a:t>means</a:t>
            </a:r>
            <a:r>
              <a:rPr lang="ru-RU" sz="2400" b="1" dirty="0"/>
              <a:t> </a:t>
            </a:r>
            <a:r>
              <a:rPr lang="ru-RU" sz="2400" b="1" dirty="0" err="1"/>
              <a:t>of</a:t>
            </a:r>
            <a:r>
              <a:rPr lang="ru-RU" sz="2400" b="1" dirty="0"/>
              <a:t> a </a:t>
            </a:r>
            <a:r>
              <a:rPr lang="ru-RU" sz="2400" b="1" dirty="0" err="1"/>
              <a:t>perfect</a:t>
            </a:r>
            <a:r>
              <a:rPr lang="ru-RU" sz="2400" b="1" dirty="0"/>
              <a:t> </a:t>
            </a:r>
            <a:r>
              <a:rPr lang="ru-RU" sz="2400" b="1" dirty="0" err="1"/>
              <a:t>device</a:t>
            </a:r>
            <a:r>
              <a:rPr lang="ru-RU" sz="2400" b="1" dirty="0"/>
              <a:t> (</a:t>
            </a:r>
            <a:r>
              <a:rPr lang="ru-RU" sz="2400" b="1" dirty="0" err="1"/>
              <a:t>like</a:t>
            </a:r>
            <a:r>
              <a:rPr lang="ru-RU" sz="2400" b="1" dirty="0"/>
              <a:t> Timepix3) </a:t>
            </a:r>
            <a:r>
              <a:rPr lang="ru-RU" sz="2400" b="1" dirty="0" err="1"/>
              <a:t>on</a:t>
            </a:r>
            <a:r>
              <a:rPr lang="ru-RU" sz="2400" b="1" dirty="0"/>
              <a:t> </a:t>
            </a:r>
            <a:r>
              <a:rPr lang="ru-RU" sz="2400" b="1" dirty="0" err="1"/>
              <a:t>its</a:t>
            </a:r>
            <a:r>
              <a:rPr lang="ru-RU" sz="2400" b="1" dirty="0"/>
              <a:t> </a:t>
            </a:r>
            <a:r>
              <a:rPr lang="ru-RU" sz="2400" b="1" dirty="0" err="1"/>
              <a:t>display</a:t>
            </a:r>
            <a:r>
              <a:rPr lang="ru-RU" sz="2400" b="1" dirty="0"/>
              <a:t> </a:t>
            </a:r>
            <a:r>
              <a:rPr lang="ru-RU" sz="2400" b="1" dirty="0" err="1"/>
              <a:t>or</a:t>
            </a:r>
            <a:r>
              <a:rPr lang="ru-RU" sz="2400" b="1" dirty="0"/>
              <a:t> </a:t>
            </a:r>
            <a:r>
              <a:rPr lang="ru-RU" sz="2400" b="1" dirty="0" err="1"/>
              <a:t>external</a:t>
            </a:r>
            <a:r>
              <a:rPr lang="ru-RU" sz="2400" b="1" dirty="0"/>
              <a:t> </a:t>
            </a:r>
            <a:r>
              <a:rPr lang="ru-RU" sz="2400" b="1" dirty="0" err="1"/>
              <a:t>screen</a:t>
            </a:r>
            <a:r>
              <a:rPr lang="ru-RU" sz="2400" b="1" dirty="0"/>
              <a:t>.</a:t>
            </a:r>
            <a:endParaRPr lang="en-US" sz="2400" b="1" dirty="0"/>
          </a:p>
          <a:p>
            <a:r>
              <a:rPr lang="ru-RU" sz="2400" b="1" dirty="0" err="1"/>
              <a:t>The</a:t>
            </a:r>
            <a:r>
              <a:rPr lang="ru-RU" sz="2400" b="1" dirty="0"/>
              <a:t> </a:t>
            </a:r>
            <a:r>
              <a:rPr lang="ru-RU" sz="2400" b="1" dirty="0" err="1"/>
              <a:t>corresponding</a:t>
            </a:r>
            <a:r>
              <a:rPr lang="ru-RU" sz="2400" b="1" dirty="0"/>
              <a:t> </a:t>
            </a:r>
            <a:r>
              <a:rPr lang="en-US" sz="2400" b="1" dirty="0"/>
              <a:t>Color Music </a:t>
            </a:r>
            <a:r>
              <a:rPr lang="ru-RU" sz="2400" b="1" dirty="0"/>
              <a:t> notes have to be developed to enable the composition to be reproduced even after hundreds of years</a:t>
            </a:r>
            <a:r>
              <a:rPr lang="en-US" sz="2400" b="1" dirty="0"/>
              <a:t> passed </a:t>
            </a:r>
            <a:r>
              <a:rPr lang="ru-RU" sz="2400" b="1" dirty="0"/>
              <a:t>! </a:t>
            </a:r>
            <a:endParaRPr lang="ru-RU" sz="2400" dirty="0"/>
          </a:p>
          <a:p>
            <a:endParaRPr lang="en-US" b="1" dirty="0"/>
          </a:p>
          <a:p>
            <a:endParaRPr lang="en-US" b="1" dirty="0"/>
          </a:p>
          <a:p>
            <a:r>
              <a:rPr lang="ru-RU" b="1" dirty="0"/>
              <a:t> </a:t>
            </a:r>
            <a:endParaRPr lang="ru-RU" dirty="0"/>
          </a:p>
          <a:p>
            <a:r>
              <a:rPr lang="en-US" dirty="0"/>
              <a:t> </a:t>
            </a:r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V. Pugatch. Timepix-3.-New-ART-HEP-TEC-2026</a:t>
            </a:r>
            <a:endParaRPr lang="ru-RU"/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172" y="5281878"/>
            <a:ext cx="4144962" cy="122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1183380"/>
            <a:ext cx="5113577" cy="4849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400" b="1" dirty="0"/>
              <a:t>The generation mode </a:t>
            </a:r>
            <a:r>
              <a:rPr lang="en-US" sz="2400" b="1" dirty="0"/>
              <a:t>will be</a:t>
            </a:r>
            <a:r>
              <a:rPr lang="ru-RU" sz="2400" b="1" dirty="0"/>
              <a:t> set by the software code with the possibility of its on-line modification to reflect the emotions of the performer. </a:t>
            </a:r>
            <a:endParaRPr lang="en-US" sz="2400" b="1" dirty="0"/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ru-RU" sz="2400" b="1" dirty="0"/>
              <a:t>For instance, in the Music of Sounds, the powerful instrument is an Organ. </a:t>
            </a:r>
            <a:r>
              <a:rPr lang="ru-RU" sz="2400" b="1" dirty="0" err="1"/>
              <a:t>In</a:t>
            </a:r>
            <a:r>
              <a:rPr lang="ru-RU" sz="2400" b="1" dirty="0"/>
              <a:t> </a:t>
            </a:r>
            <a:r>
              <a:rPr lang="ru-RU" sz="2400" b="1" dirty="0" err="1"/>
              <a:t>the</a:t>
            </a:r>
            <a:r>
              <a:rPr lang="ru-RU" sz="2400" b="1" dirty="0"/>
              <a:t> </a:t>
            </a:r>
            <a:r>
              <a:rPr lang="ru-RU" sz="2400" b="1" dirty="0" err="1"/>
              <a:t>Music</a:t>
            </a:r>
            <a:r>
              <a:rPr lang="ru-RU" sz="2400" b="1" dirty="0"/>
              <a:t> </a:t>
            </a:r>
            <a:r>
              <a:rPr lang="ru-RU" sz="2400" b="1" dirty="0" err="1"/>
              <a:t>of</a:t>
            </a:r>
            <a:r>
              <a:rPr lang="ru-RU" sz="2400" b="1" dirty="0"/>
              <a:t> </a:t>
            </a:r>
            <a:r>
              <a:rPr lang="ru-RU" sz="2400" b="1" dirty="0" err="1"/>
              <a:t>Colors</a:t>
            </a:r>
            <a:r>
              <a:rPr lang="ru-RU" sz="2400" b="1" dirty="0"/>
              <a:t>, </a:t>
            </a:r>
            <a:r>
              <a:rPr lang="ru-RU" sz="2400" b="1" dirty="0" err="1"/>
              <a:t>the</a:t>
            </a:r>
            <a:r>
              <a:rPr lang="ru-RU" sz="2400" b="1" dirty="0"/>
              <a:t> </a:t>
            </a:r>
            <a:r>
              <a:rPr lang="ru-RU" sz="2400" b="1" dirty="0" err="1"/>
              <a:t>ColorOrgan</a:t>
            </a:r>
            <a:r>
              <a:rPr lang="ru-RU" sz="2400" b="1" dirty="0"/>
              <a:t> </a:t>
            </a:r>
            <a:r>
              <a:rPr lang="ru-RU" sz="2400" b="1" dirty="0" err="1"/>
              <a:t>does</a:t>
            </a:r>
            <a:r>
              <a:rPr lang="ru-RU" sz="2400" b="1" dirty="0"/>
              <a:t> </a:t>
            </a:r>
            <a:r>
              <a:rPr lang="ru-RU" sz="2400" b="1" dirty="0" err="1"/>
              <a:t>not</a:t>
            </a:r>
            <a:r>
              <a:rPr lang="ru-RU" sz="2400" b="1" dirty="0"/>
              <a:t> </a:t>
            </a:r>
            <a:r>
              <a:rPr lang="ru-RU" sz="2400" b="1" dirty="0" err="1"/>
              <a:t>exist</a:t>
            </a:r>
            <a:r>
              <a:rPr lang="ru-RU" sz="2400" b="1" dirty="0"/>
              <a:t>, </a:t>
            </a:r>
            <a:r>
              <a:rPr lang="ru-RU" sz="2400" b="1" dirty="0" err="1"/>
              <a:t>yet</a:t>
            </a:r>
            <a:r>
              <a:rPr lang="en-US" sz="2400" b="1" dirty="0"/>
              <a:t>…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30455" y="198496"/>
            <a:ext cx="59593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nusual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application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Timepix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69054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9371"/>
    </mc:Choice>
    <mc:Fallback xmlns="">
      <p:transition spd="slow" advTm="11937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MUSIC OF SOUNDS-ORGAN</a:t>
            </a:r>
            <a:endParaRPr lang="ru-RU" dirty="0"/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88" y="2588418"/>
            <a:ext cx="2756031" cy="3402479"/>
          </a:xfrm>
        </p:spPr>
      </p:pic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/>
              <a:t>MUSIC OF Colors-ORGAN</a:t>
            </a:r>
            <a:endParaRPr lang="ru-RU" dirty="0"/>
          </a:p>
        </p:txBody>
      </p:sp>
      <p:pic>
        <p:nvPicPr>
          <p:cNvPr id="14" name="Объект 13"/>
          <p:cNvPicPr>
            <a:picLocks noGrp="1" noChangeAspect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6565" y="2752388"/>
            <a:ext cx="3027483" cy="2096531"/>
          </a:xfrm>
        </p:spPr>
      </p:pic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V. Pugatch. Timepix-3.-New-ART-HEP-TEC-2026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3581-8A5E-4D8E-AA42-D6B6E89F424F}" type="slidenum">
              <a:rPr lang="ru-RU" smtClean="0"/>
              <a:t>6</a:t>
            </a:fld>
            <a:endParaRPr lang="ru-RU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839788" y="593942"/>
            <a:ext cx="10515600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Compare Sounds Music and Color Music</a:t>
            </a:r>
            <a:b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nusual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application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Timepix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800" b="1" dirty="0"/>
              <a:t> LIVE </a:t>
            </a:r>
            <a:r>
              <a:rPr lang="ru-RU" sz="2800" b="1" dirty="0" err="1"/>
              <a:t>Electronic</a:t>
            </a:r>
            <a:r>
              <a:rPr lang="ru-RU" sz="2800" b="1" dirty="0"/>
              <a:t> </a:t>
            </a:r>
            <a:r>
              <a:rPr lang="ru-RU" sz="2800" b="1" dirty="0" err="1"/>
              <a:t>Painting</a:t>
            </a:r>
            <a:r>
              <a:rPr lang="ru-RU" sz="2800" b="1" dirty="0"/>
              <a:t> </a:t>
            </a:r>
            <a:endParaRPr lang="ru-RU" sz="2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268608" y="2918266"/>
            <a:ext cx="25606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. 10 Hz – 30 kHz</a:t>
            </a:r>
          </a:p>
          <a:p>
            <a:endParaRPr lang="en-US" dirty="0"/>
          </a:p>
          <a:p>
            <a:r>
              <a:rPr lang="en-US" dirty="0"/>
              <a:t>It has forty-seven stops</a:t>
            </a:r>
          </a:p>
          <a:p>
            <a:r>
              <a:rPr lang="en-US" dirty="0"/>
              <a:t> on four manual keyboards, </a:t>
            </a:r>
          </a:p>
          <a:p>
            <a:r>
              <a:rPr lang="en-US" dirty="0"/>
              <a:t>and a set of foot pedals.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10737" y="6074240"/>
            <a:ext cx="12362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1451–1475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176932" y="4531786"/>
            <a:ext cx="282064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hlinkClick r:id="rId4"/>
              </a:rPr>
              <a:t>https://en.wikipedia.org/</a:t>
            </a:r>
            <a:endParaRPr lang="en-US" dirty="0"/>
          </a:p>
          <a:p>
            <a:r>
              <a:rPr lang="ru-RU" dirty="0" err="1"/>
              <a:t>wiki</a:t>
            </a:r>
            <a:r>
              <a:rPr lang="ru-RU" dirty="0"/>
              <a:t>/</a:t>
            </a:r>
            <a:r>
              <a:rPr lang="ru-RU" dirty="0" err="1"/>
              <a:t>Toulouse_Cathedral#Organs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7115961" y="5067567"/>
            <a:ext cx="35448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COLORORGAN still to be created … It will have NNN  stops</a:t>
            </a:r>
          </a:p>
          <a:p>
            <a:r>
              <a:rPr lang="en-US" dirty="0"/>
              <a:t> on </a:t>
            </a:r>
            <a:r>
              <a:rPr lang="en-US" dirty="0" err="1"/>
              <a:t>fXXX</a:t>
            </a:r>
            <a:r>
              <a:rPr lang="en-US" dirty="0"/>
              <a:t> manual keyboards, </a:t>
            </a:r>
          </a:p>
          <a:p>
            <a:r>
              <a:rPr lang="en-US" dirty="0"/>
              <a:t>and a set of foot pedals.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9991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124041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Summary and Outlook</a:t>
            </a:r>
            <a:endParaRPr lang="ru-RU" sz="3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1616801"/>
            <a:ext cx="11008223" cy="2051310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sz="3600" b="1" dirty="0"/>
              <a:t>LIVE </a:t>
            </a:r>
            <a:r>
              <a:rPr lang="ru-RU" sz="3600" b="1" dirty="0" err="1"/>
              <a:t>Electronic</a:t>
            </a:r>
            <a:r>
              <a:rPr lang="ru-RU" sz="3600" b="1" dirty="0"/>
              <a:t> </a:t>
            </a:r>
            <a:r>
              <a:rPr lang="ru-RU" sz="3600" b="1" dirty="0" err="1"/>
              <a:t>Painting</a:t>
            </a:r>
            <a:r>
              <a:rPr lang="ru-RU" sz="3600" b="1" dirty="0"/>
              <a:t> </a:t>
            </a:r>
            <a:r>
              <a:rPr lang="en-US" sz="3600" b="1" dirty="0"/>
              <a:t>-</a:t>
            </a:r>
            <a:r>
              <a:rPr lang="ru-RU" sz="3600" b="1" dirty="0" err="1"/>
              <a:t>The</a:t>
            </a:r>
            <a:r>
              <a:rPr lang="ru-RU" sz="3600" b="1" dirty="0"/>
              <a:t> </a:t>
            </a:r>
            <a:r>
              <a:rPr lang="ru-RU" sz="3600" b="1" dirty="0" err="1"/>
              <a:t>Music</a:t>
            </a:r>
            <a:r>
              <a:rPr lang="ru-RU" sz="3600" b="1" dirty="0"/>
              <a:t> </a:t>
            </a:r>
            <a:r>
              <a:rPr lang="ru-RU" sz="3600" b="1" dirty="0" err="1"/>
              <a:t>of</a:t>
            </a:r>
            <a:r>
              <a:rPr lang="ru-RU" sz="3600" b="1" dirty="0"/>
              <a:t> </a:t>
            </a:r>
            <a:r>
              <a:rPr lang="ru-RU" sz="3600" b="1" dirty="0" err="1"/>
              <a:t>Colors</a:t>
            </a:r>
            <a:r>
              <a:rPr lang="ru-RU" sz="3600" b="1" dirty="0"/>
              <a:t> </a:t>
            </a:r>
            <a:endParaRPr lang="en-US" sz="3600" b="1" dirty="0"/>
          </a:p>
          <a:p>
            <a:pPr marL="0" indent="0" algn="ctr">
              <a:buNone/>
            </a:pPr>
            <a:r>
              <a:rPr lang="ru-RU" sz="3600" b="1" dirty="0" err="1"/>
              <a:t>is</a:t>
            </a:r>
            <a:r>
              <a:rPr lang="ru-RU" sz="3600" b="1" dirty="0"/>
              <a:t> </a:t>
            </a:r>
            <a:r>
              <a:rPr lang="en-US" sz="3600" b="1" dirty="0"/>
              <a:t>a</a:t>
            </a:r>
            <a:r>
              <a:rPr lang="ru-RU" sz="3600" b="1" dirty="0" err="1"/>
              <a:t>waiting</a:t>
            </a:r>
            <a:r>
              <a:rPr lang="ru-RU" sz="3600" b="1" dirty="0"/>
              <a:t> </a:t>
            </a:r>
            <a:r>
              <a:rPr lang="ru-RU" sz="3600" b="1" dirty="0" err="1"/>
              <a:t>for</a:t>
            </a:r>
            <a:r>
              <a:rPr lang="ru-RU" sz="3600" b="1" dirty="0"/>
              <a:t> </a:t>
            </a:r>
            <a:r>
              <a:rPr lang="ru-RU" sz="3600" b="1" dirty="0" err="1"/>
              <a:t>composers</a:t>
            </a:r>
            <a:r>
              <a:rPr lang="ru-RU" sz="3600" b="1" dirty="0"/>
              <a:t> </a:t>
            </a:r>
            <a:r>
              <a:rPr lang="ru-RU" sz="3600" b="1" dirty="0" err="1"/>
              <a:t>and</a:t>
            </a:r>
            <a:r>
              <a:rPr lang="ru-RU" sz="3600" b="1" dirty="0"/>
              <a:t> </a:t>
            </a:r>
            <a:r>
              <a:rPr lang="ru-RU" sz="3600" b="1" dirty="0" err="1"/>
              <a:t>inspired</a:t>
            </a:r>
            <a:r>
              <a:rPr lang="ru-RU" sz="3600" b="1" dirty="0"/>
              <a:t> </a:t>
            </a:r>
            <a:r>
              <a:rPr lang="ru-RU" sz="3600" b="1" dirty="0" err="1"/>
              <a:t>performers</a:t>
            </a:r>
            <a:r>
              <a:rPr lang="ru-RU" sz="3600" b="1" dirty="0"/>
              <a:t>!</a:t>
            </a:r>
            <a:endParaRPr lang="en-US" sz="3600" b="1" dirty="0"/>
          </a:p>
          <a:p>
            <a:pPr marL="0" indent="0" algn="ctr">
              <a:buNone/>
            </a:pPr>
            <a:endParaRPr lang="en-US" sz="3600" b="1" dirty="0"/>
          </a:p>
          <a:p>
            <a:pPr marL="0" indent="0" algn="ctr">
              <a:buNone/>
            </a:pPr>
            <a:r>
              <a:rPr lang="en-US" sz="4600" b="1" dirty="0"/>
              <a:t>There is a big room for discoveries by scientists and engineers </a:t>
            </a:r>
          </a:p>
          <a:p>
            <a:pPr marL="0" indent="0" algn="ctr">
              <a:buNone/>
            </a:pPr>
            <a:r>
              <a:rPr lang="en-US" sz="4600" b="1" dirty="0"/>
              <a:t>to make </a:t>
            </a:r>
            <a:r>
              <a:rPr lang="en-US" sz="4600" b="1"/>
              <a:t>it a reality </a:t>
            </a:r>
            <a:r>
              <a:rPr lang="en-US" sz="4600" b="1" dirty="0"/>
              <a:t>!</a:t>
            </a: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V. Pugatch. Timepix-3.-New-ART-HEP-TEC-2026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3581-8A5E-4D8E-AA42-D6B6E89F424F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9031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1046"/>
    </mc:Choice>
    <mc:Fallback xmlns="">
      <p:transition spd="slow" advTm="91046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9" y="548005"/>
            <a:ext cx="10515600" cy="1325563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Acknowledgements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839789" y="2303145"/>
            <a:ext cx="10439400" cy="13910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Thanks,  </a:t>
            </a:r>
          </a:p>
          <a:p>
            <a:pPr marL="0" indent="0" algn="ctr"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Dear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MICHAEL for creating TIMEPIX Devices !</a:t>
            </a: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V. Pugatch. Timepix-3.-New-ART-HEP-TEC-2026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D3581-8A5E-4D8E-AA42-D6B6E89F424F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203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</a:rPr>
              <a:t>Thank you for your attention!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3BE47F-F826-46FE-BF6F-F779561DB95D}" type="slidenum">
              <a:rPr lang="ru-RU"/>
              <a:pPr>
                <a:defRPr/>
              </a:pPr>
              <a:t>9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430692" y="4532062"/>
            <a:ext cx="59529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00B0F0"/>
                </a:solidFill>
              </a:rPr>
              <a:t>Welcome to Kyiv !</a:t>
            </a:r>
            <a:endParaRPr lang="en-US" sz="3200" dirty="0"/>
          </a:p>
        </p:txBody>
      </p:sp>
      <p:pic>
        <p:nvPicPr>
          <p:cNvPr id="8" name="Picture 4" descr="kiev_029_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30692" y="1916903"/>
            <a:ext cx="6117777" cy="196042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V. Pugatch. Timepix-3.-New-ART-HEP-TEC-2026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4659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FF00"/>
      </a:dk1>
      <a:lt1>
        <a:sysClr val="window" lastClr="000000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FF00"/>
      </a:dk1>
      <a:lt1>
        <a:sysClr val="window" lastClr="000000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14408</TotalTime>
  <Words>452</Words>
  <Application>Microsoft Office PowerPoint</Application>
  <PresentationFormat>Широкоэкранный</PresentationFormat>
  <Paragraphs>81</Paragraphs>
  <Slides>9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Aharoni</vt:lpstr>
      <vt:lpstr>Arial</vt:lpstr>
      <vt:lpstr>Arial Black</vt:lpstr>
      <vt:lpstr>Calibri</vt:lpstr>
      <vt:lpstr>Calibri Light</vt:lpstr>
      <vt:lpstr>Times New Roman</vt:lpstr>
      <vt:lpstr>Wingdings</vt:lpstr>
      <vt:lpstr>Тема Office</vt:lpstr>
      <vt:lpstr>         1                  Tmepix-3 – an Instrument for NEW ART –Real Time Electronic Painting Valery  Pugatch  Institute for Nuclear Research  NAS Ukraine   HEP-TEC-2026 KYIV. !4-15 January 2026     </vt:lpstr>
      <vt:lpstr>INTRODUCTION</vt:lpstr>
      <vt:lpstr>Our invention: LIVE Electronic Painting of various beauties of Nature.</vt:lpstr>
      <vt:lpstr> The color palette will be provided by a big number of frequencymodulated lasers as sources of a wide ranghe o visible light.   In fact, this will be an electronic painting of landscape or sea with a dynamic evolution of the picture in real time.   </vt:lpstr>
      <vt:lpstr>LIVE Electronic Painting of various beauties of Nature.</vt:lpstr>
      <vt:lpstr>Compare Sounds Music and Color Music Unusual application of Timepix. LIVE Electronic Painting </vt:lpstr>
      <vt:lpstr>Summary and Outlook</vt:lpstr>
      <vt:lpstr>Acknowledgements</vt:lpstr>
      <vt:lpstr>Thank you for your attention!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     Super Thin Metal Microstrip Detectors as Fixed Targets at LHC  V. Pugatch 1,2  Institute for Nuclear Research NASU, (KINR) (KINR HEP Department @ LIA IDEATE) 2 EMMI (GSI)</dc:title>
  <dc:creator>User</dc:creator>
  <cp:lastModifiedBy>User</cp:lastModifiedBy>
  <cp:revision>415</cp:revision>
  <dcterms:created xsi:type="dcterms:W3CDTF">2018-02-16T18:03:13Z</dcterms:created>
  <dcterms:modified xsi:type="dcterms:W3CDTF">2026-01-11T17:18:01Z</dcterms:modified>
</cp:coreProperties>
</file>